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86" r:id="rId2"/>
    <p:sldId id="265" r:id="rId3"/>
    <p:sldId id="256" r:id="rId4"/>
    <p:sldId id="284" r:id="rId5"/>
    <p:sldId id="307" r:id="rId6"/>
    <p:sldId id="321" r:id="rId7"/>
    <p:sldId id="306" r:id="rId8"/>
    <p:sldId id="278" r:id="rId9"/>
    <p:sldId id="277" r:id="rId10"/>
    <p:sldId id="289" r:id="rId11"/>
    <p:sldId id="325" r:id="rId12"/>
    <p:sldId id="326" r:id="rId13"/>
    <p:sldId id="327" r:id="rId14"/>
    <p:sldId id="328" r:id="rId15"/>
    <p:sldId id="282" r:id="rId16"/>
    <p:sldId id="329" r:id="rId17"/>
    <p:sldId id="313" r:id="rId18"/>
    <p:sldId id="330" r:id="rId19"/>
  </p:sldIdLst>
  <p:sldSz cx="9144000" cy="6858000" type="screen4x3"/>
  <p:notesSz cx="9928225" cy="6797675"/>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993366"/>
    <a:srgbClr val="CC3300"/>
    <a:srgbClr val="FF9900"/>
    <a:srgbClr val="CC0000"/>
    <a:srgbClr val="00946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86061" autoAdjust="0"/>
  </p:normalViewPr>
  <p:slideViewPr>
    <p:cSldViewPr>
      <p:cViewPr varScale="1">
        <p:scale>
          <a:sx n="98" d="100"/>
          <a:sy n="98" d="100"/>
        </p:scale>
        <p:origin x="1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t" anchorCtr="0" compatLnSpc="1">
            <a:prstTxWarp prst="textNoShape">
              <a:avLst/>
            </a:prstTxWarp>
          </a:bodyPr>
          <a:lstStyle>
            <a:lvl1pPr defTabSz="930275">
              <a:defRPr sz="1200"/>
            </a:lvl1pPr>
          </a:lstStyle>
          <a:p>
            <a:pPr>
              <a:defRPr/>
            </a:pPr>
            <a:endParaRPr lang="en-GB"/>
          </a:p>
        </p:txBody>
      </p:sp>
      <p:sp>
        <p:nvSpPr>
          <p:cNvPr id="11267" name="Rectangle 3"/>
          <p:cNvSpPr>
            <a:spLocks noGrp="1" noChangeArrowheads="1"/>
          </p:cNvSpPr>
          <p:nvPr>
            <p:ph type="dt" sz="quarter" idx="1"/>
          </p:nvPr>
        </p:nvSpPr>
        <p:spPr bwMode="auto">
          <a:xfrm>
            <a:off x="5624513"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t" anchorCtr="0" compatLnSpc="1">
            <a:prstTxWarp prst="textNoShape">
              <a:avLst/>
            </a:prstTxWarp>
          </a:bodyPr>
          <a:lstStyle>
            <a:lvl1pPr algn="r" defTabSz="930275">
              <a:defRPr sz="1200"/>
            </a:lvl1pPr>
          </a:lstStyle>
          <a:p>
            <a:pPr>
              <a:defRPr/>
            </a:pPr>
            <a:endParaRPr lang="en-GB"/>
          </a:p>
        </p:txBody>
      </p:sp>
      <p:sp>
        <p:nvSpPr>
          <p:cNvPr id="11268" name="Rectangle 4"/>
          <p:cNvSpPr>
            <a:spLocks noGrp="1" noChangeArrowheads="1"/>
          </p:cNvSpPr>
          <p:nvPr>
            <p:ph type="ftr" sz="quarter" idx="2"/>
          </p:nvPr>
        </p:nvSpPr>
        <p:spPr bwMode="auto">
          <a:xfrm>
            <a:off x="0" y="6456363"/>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b" anchorCtr="0" compatLnSpc="1">
            <a:prstTxWarp prst="textNoShape">
              <a:avLst/>
            </a:prstTxWarp>
          </a:bodyPr>
          <a:lstStyle>
            <a:lvl1pPr defTabSz="930275">
              <a:defRPr sz="1200"/>
            </a:lvl1pPr>
          </a:lstStyle>
          <a:p>
            <a:pPr>
              <a:defRPr/>
            </a:pPr>
            <a:endParaRPr lang="en-GB"/>
          </a:p>
        </p:txBody>
      </p:sp>
      <p:sp>
        <p:nvSpPr>
          <p:cNvPr id="11269" name="Rectangle 5"/>
          <p:cNvSpPr>
            <a:spLocks noGrp="1" noChangeArrowheads="1"/>
          </p:cNvSpPr>
          <p:nvPr>
            <p:ph type="sldNum" sz="quarter" idx="3"/>
          </p:nvPr>
        </p:nvSpPr>
        <p:spPr bwMode="auto">
          <a:xfrm>
            <a:off x="5624513"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2" tIns="46511" rIns="93022" bIns="46511" numCol="1" anchor="b" anchorCtr="0" compatLnSpc="1">
            <a:prstTxWarp prst="textNoShape">
              <a:avLst/>
            </a:prstTxWarp>
          </a:bodyPr>
          <a:lstStyle>
            <a:lvl1pPr algn="r" defTabSz="930275">
              <a:defRPr sz="1200"/>
            </a:lvl1pPr>
          </a:lstStyle>
          <a:p>
            <a:pPr>
              <a:defRPr/>
            </a:pPr>
            <a:fld id="{DED42C70-A64C-4B23-958D-DBB022B97733}" type="slidenum">
              <a:rPr lang="en-GB"/>
              <a:pPr>
                <a:defRPr/>
              </a:pPr>
              <a:t>‹#›</a:t>
            </a:fld>
            <a:endParaRPr lang="en-GB"/>
          </a:p>
        </p:txBody>
      </p:sp>
    </p:spTree>
    <p:extLst>
      <p:ext uri="{BB962C8B-B14F-4D97-AF65-F5344CB8AC3E}">
        <p14:creationId xmlns:p14="http://schemas.microsoft.com/office/powerpoint/2010/main" val="782091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GB"/>
          </a:p>
        </p:txBody>
      </p:sp>
      <p:sp>
        <p:nvSpPr>
          <p:cNvPr id="34819" name="Rectangle 3"/>
          <p:cNvSpPr>
            <a:spLocks noGrp="1" noChangeArrowheads="1"/>
          </p:cNvSpPr>
          <p:nvPr>
            <p:ph type="dt" idx="1"/>
          </p:nvPr>
        </p:nvSpPr>
        <p:spPr bwMode="auto">
          <a:xfrm>
            <a:off x="5624513" y="0"/>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GB"/>
          </a:p>
        </p:txBody>
      </p:sp>
      <p:sp>
        <p:nvSpPr>
          <p:cNvPr id="3891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95363" y="3228975"/>
            <a:ext cx="7937500"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822" name="Rectangle 6"/>
          <p:cNvSpPr>
            <a:spLocks noGrp="1" noChangeArrowheads="1"/>
          </p:cNvSpPr>
          <p:nvPr>
            <p:ph type="ftr" sz="quarter" idx="4"/>
          </p:nvPr>
        </p:nvSpPr>
        <p:spPr bwMode="auto">
          <a:xfrm>
            <a:off x="0" y="6456363"/>
            <a:ext cx="430053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GB"/>
          </a:p>
        </p:txBody>
      </p:sp>
      <p:sp>
        <p:nvSpPr>
          <p:cNvPr id="34823" name="Rectangle 7"/>
          <p:cNvSpPr>
            <a:spLocks noGrp="1" noChangeArrowheads="1"/>
          </p:cNvSpPr>
          <p:nvPr>
            <p:ph type="sldNum" sz="quarter" idx="5"/>
          </p:nvPr>
        </p:nvSpPr>
        <p:spPr bwMode="auto">
          <a:xfrm>
            <a:off x="5624513" y="6456363"/>
            <a:ext cx="4302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29AA24A0-8DA3-4161-B718-62F8B7573F31}" type="slidenum">
              <a:rPr lang="en-GB"/>
              <a:pPr>
                <a:defRPr/>
              </a:pPr>
              <a:t>‹#›</a:t>
            </a:fld>
            <a:endParaRPr lang="en-GB"/>
          </a:p>
        </p:txBody>
      </p:sp>
    </p:spTree>
    <p:extLst>
      <p:ext uri="{BB962C8B-B14F-4D97-AF65-F5344CB8AC3E}">
        <p14:creationId xmlns:p14="http://schemas.microsoft.com/office/powerpoint/2010/main" val="206786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67491ADA-7A57-4669-BE7B-7D5534AABD76}" type="slidenum">
              <a:rPr lang="en-GB" altLang="en-US" sz="1200" smtClean="0"/>
              <a:pPr/>
              <a:t>1</a:t>
            </a:fld>
            <a:endParaRPr lang="en-GB"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a:t>Beaumanor Outdoor Learning Centre is Leicestershire County Council’s outdoor education provision. </a:t>
            </a:r>
          </a:p>
          <a:p>
            <a:pPr eaLnBrk="1" hangingPunct="1"/>
            <a:r>
              <a:rPr lang="en-GB" altLang="en-US"/>
              <a:t>Some views of the hall, showing the Victorian grandeur of the interior staircase.  Also, a shot of the dining hall where the pupils will have their evening meals.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4776811-84E4-4A50-9DA2-3085C5282285}" type="slidenum">
              <a:rPr lang="en-GB" altLang="en-US" sz="1200" smtClean="0"/>
              <a:pPr/>
              <a:t>10</a:t>
            </a:fld>
            <a:endParaRPr lang="en-GB"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altLang="en-US"/>
              <a:t>The young people  ( and group leaders!) will be encouraged to attempt the aerial trek, an obstacle course 6 metres off the ground, and have a go on the zip wire.  This is an exhilarating experience and the participants will gain a great sense of personal development from this.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a:t>Suncream:-  we recommend factor 30 as a minimum requirement. </a:t>
            </a:r>
          </a:p>
          <a:p>
            <a:r>
              <a:rPr lang="en-US" altLang="en-US"/>
              <a:t>A rucksack is a good way to carry the sleeping bag – pack sleeping directly into the rucksack. </a:t>
            </a:r>
          </a:p>
        </p:txBody>
      </p:sp>
      <p:sp>
        <p:nvSpPr>
          <p:cNvPr id="67588" name="Slide Number Placeholder 3"/>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E354FF00-2346-4D36-B0C1-44C5BEF29BA9}" type="slidenum">
              <a:rPr lang="en-GB" altLang="en-US" sz="1200" smtClean="0"/>
              <a:pPr/>
              <a:t>11</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1F3F15BD-C87C-4653-80E7-3921A56095FC}" type="slidenum">
              <a:rPr lang="en-GB" altLang="en-US" sz="1200" smtClean="0"/>
              <a:pPr/>
              <a:t>12</a:t>
            </a:fld>
            <a:endParaRPr lang="en-GB"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GB" altLang="en-US"/>
              <a:t>Recommended kit.  No jeans for activities.  They hold water when wet and do not dry off quickly enough.</a:t>
            </a:r>
          </a:p>
          <a:p>
            <a:pPr eaLnBrk="1" hangingPunct="1"/>
            <a:endParaRPr lang="en-GB" altLang="en-US"/>
          </a:p>
          <a:p>
            <a:pPr eaLnBrk="1" hangingPunct="1"/>
            <a:r>
              <a:rPr lang="en-GB" altLang="en-US"/>
              <a:t>No expensive clothing or fashion items.  The clothes will get dirty, muddy, wet and smelly so old or not so special clothes are best</a:t>
            </a:r>
          </a:p>
          <a:p>
            <a:pPr eaLnBrk="1" hangingPunct="1"/>
            <a:endParaRPr lang="en-GB" altLang="en-US"/>
          </a:p>
          <a:p>
            <a:pPr eaLnBrk="1" hangingPunct="1"/>
            <a:r>
              <a:rPr lang="en-GB" altLang="en-US"/>
              <a:t>All specialist equipment is provided such as helmets and harnesses and children are shown how to put them on.  Instructors always check that it is fitted correctly before the children start any activities.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9B3AD1C2-EF16-49B6-8B89-26691366A9BE}" type="slidenum">
              <a:rPr lang="en-GB" altLang="en-US" sz="1200" smtClean="0"/>
              <a:pPr/>
              <a:t>13</a:t>
            </a:fld>
            <a:endParaRPr lang="en-GB"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GB" altLang="en-US"/>
              <a:t>Lunch </a:t>
            </a:r>
            <a:r>
              <a:rPr lang="en-GB" altLang="en-US" dirty="0"/>
              <a:t>is a pack up, usually taken in or near the cabin, depending on the weather. There are picnic tables outside the cabins, plus the children are more than welcome to sit on the grassed areas.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20E1F2EA-9470-47E6-B3D9-DBA300F27280}" type="slidenum">
              <a:rPr lang="en-GB" altLang="en-US" sz="1200" smtClean="0"/>
              <a:pPr/>
              <a:t>14</a:t>
            </a:fld>
            <a:endParaRPr lang="en-GB"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GB" altLang="en-US" dirty="0"/>
              <a:t>Evening meals will vary from any of the above selection.</a:t>
            </a:r>
          </a:p>
          <a:p>
            <a:pPr eaLnBrk="1" hangingPunct="1"/>
            <a:endParaRPr lang="en-GB" altLang="en-US" dirty="0"/>
          </a:p>
          <a:p>
            <a:pPr eaLnBrk="1" hangingPunct="1"/>
            <a:r>
              <a:rPr lang="en-GB" altLang="en-US" dirty="0"/>
              <a:t>There is always plenty of food.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4A507939-117B-45A2-8A90-9C2E4DEF4719}" type="slidenum">
              <a:rPr lang="en-GB" altLang="en-US" sz="1200" smtClean="0"/>
              <a:pPr/>
              <a:t>15</a:t>
            </a:fld>
            <a:endParaRPr lang="en-GB"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GB" altLang="en-US"/>
          </a:p>
          <a:p>
            <a:pPr eaLnBrk="1" hangingPunct="1"/>
            <a:endParaRPr lang="en-GB" altLang="en-US"/>
          </a:p>
          <a:p>
            <a:pPr eaLnBrk="1" hangingPunct="1"/>
            <a:r>
              <a:rPr lang="en-GB" altLang="en-US"/>
              <a:t>There is a small selection of evening activities form which the school will have selected:</a:t>
            </a:r>
          </a:p>
          <a:p>
            <a:pPr eaLnBrk="1" hangingPunct="1"/>
            <a:r>
              <a:rPr lang="en-GB" altLang="en-US"/>
              <a:t>Murder Mystery:</a:t>
            </a:r>
          </a:p>
          <a:p>
            <a:pPr eaLnBrk="1" hangingPunct="1"/>
            <a:r>
              <a:rPr lang="en-GB" altLang="en-US"/>
              <a:t>The group will do MM around the site, looking for clues to solve a mystery, inspired by the Victorian history of the house.</a:t>
            </a:r>
          </a:p>
          <a:p>
            <a:pPr eaLnBrk="1" hangingPunct="1"/>
            <a:r>
              <a:rPr lang="en-GB" altLang="en-US"/>
              <a:t>Cellars:</a:t>
            </a:r>
          </a:p>
          <a:p>
            <a:pPr eaLnBrk="1" hangingPunct="1"/>
            <a:r>
              <a:rPr lang="en-GB" altLang="en-US"/>
              <a:t>The group will play ‘Hide and Seek’ in the cellars.   The session starts with some lights on, which are gradually dimmed.  This activity enables children to overcome a fear of the dark  This activity is  usually a highlight of the trip.</a:t>
            </a:r>
          </a:p>
          <a:p>
            <a:pPr eaLnBrk="1" hangingPunct="1"/>
            <a:endParaRPr lang="en-GB" altLang="en-US"/>
          </a:p>
          <a:p>
            <a:pPr eaLnBrk="1" hangingPunct="1"/>
            <a:r>
              <a:rPr lang="en-GB" altLang="en-US"/>
              <a:t>Gym Games:</a:t>
            </a:r>
          </a:p>
          <a:p>
            <a:pPr eaLnBrk="1" hangingPunct="1"/>
            <a:r>
              <a:rPr lang="en-GB" altLang="en-US"/>
              <a:t>The children will play a selection of sport games in the gym or on the field – light and weather depending!</a:t>
            </a:r>
          </a:p>
          <a:p>
            <a:pPr eaLnBrk="1" hangingPunct="1"/>
            <a:endParaRPr lang="en-GB" altLang="en-US"/>
          </a:p>
          <a:p>
            <a:pPr eaLnBrk="1" hangingPunct="1"/>
            <a:r>
              <a:rPr lang="en-GB" altLang="en-US"/>
              <a:t>Campfire:</a:t>
            </a:r>
          </a:p>
          <a:p>
            <a:pPr eaLnBrk="1" hangingPunct="1"/>
            <a:r>
              <a:rPr lang="en-GB" altLang="en-US"/>
              <a:t>The children will sit around a campfire and play a few games.  Visiting staff are more than welcome to lead singing round the campfire!</a:t>
            </a:r>
          </a:p>
          <a:p>
            <a:pPr eaLnBrk="1" hangingPunct="1"/>
            <a:r>
              <a:rPr lang="en-GB" altLang="en-US"/>
              <a:t>Night Line:</a:t>
            </a:r>
          </a:p>
          <a:p>
            <a:pPr eaLnBrk="1" hangingPunct="1"/>
            <a:r>
              <a:rPr lang="en-GB" altLang="en-US"/>
              <a:t>The night line is a rope trail running through our beautiful woodlands across numerous man-made obstacles. Participants follow the course blindfolded, meaning that other senses (and perhaps good communication from a sighted helper) must be relied upon to enable a safe and successful circuit of the course.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807FC7FA-12E1-4E5C-B678-35494000613A}" type="slidenum">
              <a:rPr lang="en-GB" altLang="en-US" sz="1200" smtClean="0"/>
              <a:pPr/>
              <a:t>16</a:t>
            </a:fld>
            <a:endParaRPr lang="en-GB"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GB" altLang="en-US"/>
              <a:t>Cabin doors – once locked, there is no access from the outside, but those inside can still get out, as there are push bars on the doors.</a:t>
            </a:r>
          </a:p>
          <a:p>
            <a:pPr eaLnBrk="1" hangingPunct="1"/>
            <a:r>
              <a:rPr lang="en-GB" altLang="en-US"/>
              <a:t>The cabin doors have alarms which can be set at night-time.</a:t>
            </a:r>
          </a:p>
          <a:p>
            <a:pPr eaLnBrk="1" hangingPunct="1"/>
            <a:endParaRPr lang="en-GB" altLang="en-US"/>
          </a:p>
          <a:p>
            <a:pPr eaLnBrk="1" hangingPunct="1"/>
            <a:r>
              <a:rPr lang="en-GB" altLang="en-US"/>
              <a:t>Windows have a safety catch so that they can only be opened a little way.</a:t>
            </a:r>
          </a:p>
          <a:p>
            <a:pPr eaLnBrk="1" hangingPunct="1"/>
            <a:endParaRPr lang="en-GB" altLang="en-US"/>
          </a:p>
          <a:p>
            <a:pPr eaLnBrk="1" hangingPunct="1"/>
            <a:r>
              <a:rPr lang="en-GB" altLang="en-US"/>
              <a:t>The main site gate is locked at about 8:30.  The group’s leader is issued with the security code, should they need to leave the site or allow someone, eg a parent, in.</a:t>
            </a:r>
          </a:p>
          <a:p>
            <a:pPr eaLnBrk="1" hangingPunct="1"/>
            <a:endParaRPr lang="en-GB" altLang="en-US"/>
          </a:p>
          <a:p>
            <a:pPr eaLnBrk="1" hangingPunct="1"/>
            <a:r>
              <a:rPr lang="en-GB" altLang="en-US"/>
              <a:t>They are also given the phone number of the duty person, should they need to call if there are any problems.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C25F31E8-33D4-4B4C-84A3-F070615BF28F}" type="slidenum">
              <a:rPr lang="en-GB" altLang="en-US" sz="1200" smtClean="0"/>
              <a:pPr/>
              <a:t>17</a:t>
            </a:fld>
            <a:endParaRPr lang="en-GB"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GB" altLang="en-US"/>
              <a:t>Beaumanor OLC is accredited by both the Council for Learning Outside the Classroom and AALA. All risk assessments and staff competence are scrutinised by outdoor education experts from both authorities. </a:t>
            </a:r>
          </a:p>
          <a:p>
            <a:pPr eaLnBrk="1" hangingPunct="1"/>
            <a:endParaRPr lang="en-GB" altLang="en-US"/>
          </a:p>
          <a:p>
            <a:pPr eaLnBrk="1" hangingPunct="1"/>
            <a:r>
              <a:rPr lang="en-GB" altLang="en-US"/>
              <a:t>OLS programmes support and  develop Learning Outside of the Classroom experiences</a:t>
            </a:r>
          </a:p>
          <a:p>
            <a:pPr eaLnBrk="1" hangingPunct="1"/>
            <a:endParaRPr lang="en-GB" altLang="en-US"/>
          </a:p>
          <a:p>
            <a:pPr eaLnBrk="1" hangingPunct="1"/>
            <a:r>
              <a:rPr lang="en-GB" altLang="en-US"/>
              <a:t>Above else safety takes precedence. </a:t>
            </a:r>
          </a:p>
          <a:p>
            <a:pPr eaLnBrk="1" hangingPunct="1"/>
            <a:r>
              <a:rPr lang="en-GB" altLang="en-US"/>
              <a:t>Beaumanor should be fun and memorable from which lasting and treasured memories are taken away. </a:t>
            </a:r>
          </a:p>
          <a:p>
            <a:pPr eaLnBrk="1" hangingPunct="1"/>
            <a:r>
              <a:rPr lang="en-GB" altLang="en-US"/>
              <a:t>Play – during and between activities, learning how to play effectively with other people</a:t>
            </a:r>
          </a:p>
          <a:p>
            <a:pPr eaLnBrk="1" hangingPunct="1"/>
            <a:r>
              <a:rPr lang="en-GB" altLang="en-US"/>
              <a:t>Investigation  - through the problem solving tasks they will do</a:t>
            </a:r>
          </a:p>
          <a:p>
            <a:pPr eaLnBrk="1" hangingPunct="1"/>
            <a:r>
              <a:rPr lang="en-GB" altLang="en-US"/>
              <a:t>Exploration – by getting to know their new surroundings, including the river during the canoeing activity</a:t>
            </a:r>
          </a:p>
          <a:p>
            <a:pPr eaLnBrk="1" hangingPunct="1"/>
            <a:r>
              <a:rPr lang="en-GB" altLang="en-US"/>
              <a:t>Journeying – preparing for the trip, safe behaviour on the coach to + from Beaumanor, safe behaviour on the minibus from one centre/ location to another</a:t>
            </a:r>
          </a:p>
          <a:p>
            <a:pPr eaLnBrk="1" hangingPunct="1"/>
            <a:r>
              <a:rPr lang="en-GB" altLang="en-US"/>
              <a:t>Adventure – through the activities</a:t>
            </a:r>
          </a:p>
          <a:p>
            <a:pPr eaLnBrk="1" hangingPunct="1"/>
            <a:r>
              <a:rPr lang="en-GB" altLang="en-US"/>
              <a:t>Residential – by being away from home for a few days.</a:t>
            </a:r>
          </a:p>
          <a:p>
            <a:pPr eaLnBrk="1" hangingPunct="1"/>
            <a:endParaRPr lang="en-GB" altLang="en-US"/>
          </a:p>
          <a:p>
            <a:pPr eaLnBrk="1" hangingPunct="1"/>
            <a:r>
              <a:rPr lang="en-GB" altLang="en-US"/>
              <a:t>They will gain a big sense of personal development on this trip.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67491ADA-7A57-4669-BE7B-7D5534AABD76}" type="slidenum">
              <a:rPr lang="en-GB" altLang="en-US" sz="1200" smtClean="0"/>
              <a:pPr/>
              <a:t>18</a:t>
            </a:fld>
            <a:endParaRPr lang="en-GB"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altLang="en-US"/>
              <a:t>Beaumanor Outdoor Learning Centre is Leicestershire County Council’s outdoor education provision. </a:t>
            </a:r>
          </a:p>
          <a:p>
            <a:pPr eaLnBrk="1" hangingPunct="1"/>
            <a:r>
              <a:rPr lang="en-GB" altLang="en-US"/>
              <a:t>Some views of the hall, showing the Victorian grandeur of the interior staircase.  Also, a shot of the dining hall where the pupils will have their evening meals.</a:t>
            </a:r>
          </a:p>
        </p:txBody>
      </p:sp>
    </p:spTree>
    <p:extLst>
      <p:ext uri="{BB962C8B-B14F-4D97-AF65-F5344CB8AC3E}">
        <p14:creationId xmlns:p14="http://schemas.microsoft.com/office/powerpoint/2010/main" val="387070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7EFAB05C-6D5F-4217-8924-F4711AE9E3EF}" type="slidenum">
              <a:rPr lang="en-GB" altLang="en-US" sz="1200" smtClean="0"/>
              <a:pPr/>
              <a:t>2</a:t>
            </a:fld>
            <a:endParaRPr lang="en-GB"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GB" altLang="en-US"/>
              <a:t>Some views of the ‘Park’.  A picture of the cabins and the grounds.  Sometimes there are campers, so a standing camp is set up in the summer term.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C39FE606-880E-4894-AEEC-0D259C015674}" type="slidenum">
              <a:rPr lang="en-GB" altLang="en-US" sz="1200" smtClean="0"/>
              <a:pPr/>
              <a:t>3</a:t>
            </a:fld>
            <a:endParaRPr lang="en-GB"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GB" altLang="en-US"/>
              <a:t>The staff at Beaumanor believe passionately in the value of Outdoor Education and the benefits high quality outdoor learning can contribute to a young persons education. We will always try and work with schools to ensure the experiences we deliver to young people make a positive contribution to the school based curriculum. </a:t>
            </a:r>
          </a:p>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EE080A20-B28C-419B-99C0-C6468AAE790D}" type="slidenum">
              <a:rPr lang="en-GB" altLang="en-US" sz="1200" smtClean="0"/>
              <a:pPr/>
              <a:t>4</a:t>
            </a:fld>
            <a:endParaRPr lang="en-GB"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GB" altLang="en-US"/>
              <a:t>We run a very successful orienteering/navigation activity that can be differentiated within any Key Stage.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2553E384-D175-498A-9E9A-425FD4C8FB10}" type="slidenum">
              <a:rPr lang="en-GB" altLang="en-US" sz="1200" smtClean="0"/>
              <a:pPr/>
              <a:t>5</a:t>
            </a:fld>
            <a:endParaRPr lang="en-GB"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GB" altLang="en-US"/>
              <a:t>This is a series of team activities designed to familiarise the group with the staff, site and what lies ahead, preparing them for challenge, adventure, working together and fun.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6E1AAB08-7FFB-4F91-908A-E26713463CFA}" type="slidenum">
              <a:rPr lang="en-GB" altLang="en-US" sz="1200" smtClean="0"/>
              <a:pPr/>
              <a:t>6</a:t>
            </a:fld>
            <a:endParaRPr lang="en-GB"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GB" altLang="en-US"/>
              <a:t>Upon arrival, the group will be met off the coach. Their cabin will be available from 4pm onwards. Luggage storage areas and a classroom to eat their packed lunch in will be provided during the day.  Please make sure the children arrive appropriately dressed and ready to start activities. </a:t>
            </a:r>
          </a:p>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5846E5B0-8E53-4C37-BFDD-AD293A80E56D}" type="slidenum">
              <a:rPr lang="en-GB" altLang="en-US" sz="1200" smtClean="0"/>
              <a:pPr/>
              <a:t>7</a:t>
            </a:fld>
            <a:endParaRPr lang="en-GB"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GB" altLang="en-US"/>
              <a:t>The children will be given the task of building a water-tight shelter in the woods at Beaumanor.  Their instructor will throw a bucket of water on to their shelter to see how successfully the task has been completed. The activity calls upon students design skills and the ability to work as part of a team. The essentials for survival will be explored and how these requirements might be met. </a:t>
            </a:r>
          </a:p>
          <a:p>
            <a:pPr eaLnBrk="1" hangingPunct="1"/>
            <a:r>
              <a:rPr lang="en-GB" altLang="en-US"/>
              <a:t>They will then have some soup around a campfire.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77451D24-E1B5-4167-897F-AD49E92464B7}" type="slidenum">
              <a:rPr lang="en-GB" altLang="en-US" sz="1200" smtClean="0"/>
              <a:pPr/>
              <a:t>8</a:t>
            </a:fld>
            <a:endParaRPr lang="en-GB"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GB" altLang="en-US"/>
              <a:t>Canoeing is now based back at Quorn Hall or in the event of the river being high, at Wanlip.  You will be taken there by minibus.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fld id="{0173EB72-9F9D-4086-9486-E10B481044AE}" type="slidenum">
              <a:rPr lang="en-GB" altLang="en-US" sz="1200" smtClean="0"/>
              <a:pPr/>
              <a:t>9</a:t>
            </a:fld>
            <a:endParaRPr lang="en-GB"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GB" altLang="en-US"/>
          </a:p>
          <a:p>
            <a:pPr eaLnBrk="1" hangingPunct="1"/>
            <a:endParaRPr lang="en-GB" altLang="en-US"/>
          </a:p>
          <a:p>
            <a:pPr eaLnBrk="1" hangingPunct="1"/>
            <a:r>
              <a:rPr lang="en-GB" altLang="en-US"/>
              <a:t>Beaumanor has both indoor and outdoor archery ranges. </a:t>
            </a:r>
          </a:p>
          <a:p>
            <a:pPr eaLnBrk="1" hangingPunct="1"/>
            <a:endParaRPr lang="en-GB" altLang="en-US"/>
          </a:p>
          <a:p>
            <a:pPr eaLnBrk="1" hangingPunct="1"/>
            <a:r>
              <a:rPr lang="en-GB" altLang="en-US"/>
              <a:t>All instructors have been CRB checked.  All instructors have relevant National Governing Body qualifications to be able to deliver the adventure activities.</a:t>
            </a:r>
          </a:p>
          <a:p>
            <a:pPr eaLnBrk="1" hangingPunct="1"/>
            <a:endParaRPr lang="en-GB" altLang="en-US"/>
          </a:p>
          <a:p>
            <a:pPr eaLnBrk="1" hangingPunct="1"/>
            <a:r>
              <a:rPr lang="en-GB" altLang="en-US"/>
              <a:t>The activities your children will do:</a:t>
            </a:r>
          </a:p>
          <a:p>
            <a:pPr eaLnBrk="1" hangingPunct="1"/>
            <a:endParaRPr lang="en-GB" altLang="en-US"/>
          </a:p>
          <a:p>
            <a:pPr eaLnBrk="1" hangingPunct="1"/>
            <a:r>
              <a:rPr lang="en-GB" altLang="en-US"/>
              <a:t>Archery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23890922"/>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338225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9860406"/>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6524834"/>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5723493"/>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748591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295954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65232695"/>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8983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779413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18904171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57859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4613898"/>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884567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SC_0128"/>
          <p:cNvPicPr>
            <a:picLocks noChangeAspect="1" noChangeArrowheads="1"/>
          </p:cNvPicPr>
          <p:nvPr userDrawn="1"/>
        </p:nvPicPr>
        <p:blipFill>
          <a:blip r:embed="rId16">
            <a:lum bright="70000" contrast="-70000"/>
            <a:extLst>
              <a:ext uri="{28A0092B-C50C-407E-A947-70E740481C1C}">
                <a14:useLocalDpi xmlns:a14="http://schemas.microsoft.com/office/drawing/2010/main" val="0"/>
              </a:ext>
            </a:extLst>
          </a:blip>
          <a:srcRect/>
          <a:stretch>
            <a:fillRect/>
          </a:stretch>
        </p:blipFill>
        <p:spPr bwMode="auto">
          <a:xfrm>
            <a:off x="-57150" y="228600"/>
            <a:ext cx="92583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userDrawn="1"/>
        </p:nvSpPr>
        <p:spPr bwMode="auto">
          <a:xfrm>
            <a:off x="-180975" y="4763"/>
            <a:ext cx="950595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en-US" altLang="en-US">
              <a:solidFill>
                <a:srgbClr val="00260D"/>
              </a:solidFill>
            </a:endParaRPr>
          </a:p>
        </p:txBody>
      </p:sp>
      <p:sp>
        <p:nvSpPr>
          <p:cNvPr id="1028" name="Text Box 4"/>
          <p:cNvSpPr txBox="1">
            <a:spLocks noChangeArrowheads="1"/>
          </p:cNvSpPr>
          <p:nvPr userDrawn="1"/>
        </p:nvSpPr>
        <p:spPr bwMode="auto">
          <a:xfrm>
            <a:off x="6948488" y="-100013"/>
            <a:ext cx="1682750" cy="519113"/>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GB" sz="2800">
                <a:solidFill>
                  <a:schemeClr val="bg1"/>
                </a:solidFill>
                <a:latin typeface="LCCLogo" pitchFamily="2" charset="0"/>
              </a:rPr>
              <a:t>A</a:t>
            </a:r>
          </a:p>
        </p:txBody>
      </p:sp>
      <p:sp>
        <p:nvSpPr>
          <p:cNvPr id="1029" name="Rectangle 5"/>
          <p:cNvSpPr>
            <a:spLocks noChangeArrowheads="1"/>
          </p:cNvSpPr>
          <p:nvPr userDrawn="1"/>
        </p:nvSpPr>
        <p:spPr bwMode="auto">
          <a:xfrm>
            <a:off x="-180975" y="6430963"/>
            <a:ext cx="9505950" cy="476250"/>
          </a:xfrm>
          <a:prstGeom prst="rect">
            <a:avLst/>
          </a:prstGeom>
          <a:solidFill>
            <a:srgbClr val="0072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0" name="Picture 6" descr="4 Star Green"/>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688388" y="14288"/>
            <a:ext cx="4699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9.wm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wmf"/><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gif"/></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jpeg"/><Relationship Id="rId7" Type="http://schemas.openxmlformats.org/officeDocument/2006/relationships/hyperlink" Target="http://www.google.co.uk/url?sa=i&amp;rct=j&amp;q=&amp;esrc=s&amp;source=images&amp;cd=&amp;cad=rja&amp;uact=8&amp;ved=0CAcQjRw&amp;url=http://www.skiadaptable.co.uk/school-travel-forum&amp;ei=FJllVc6ECai07gayooDwBg&amp;bvm=bv.93990622,d.ZGU&amp;psig=AFQjCNGElBY2luUf5usoLI4E1XydwAJnSg&amp;ust=1432808081454798"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hyperlink" Target="http://www.google.co.uk/url?sa=i&amp;rct=j&amp;q=&amp;esrc=s&amp;source=images&amp;cd=&amp;cad=rja&amp;uact=8&amp;ved=0CAcQjRw&amp;url=http://surrey-dofe.org.uk/node/7&amp;ei=6ZZlVdTuKcev7AaMk4DgBg&amp;bvm=bv.93990622,d.ZGU&amp;psig=AFQjCNGGTeZn-HcBBCsl-GUuTieaF0zO7w&amp;ust=1432807526096656" TargetMode="Externa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22" y="1314038"/>
            <a:ext cx="7056586" cy="373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16722" y="580481"/>
            <a:ext cx="8819774" cy="4762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GB" b="1" dirty="0">
                <a:solidFill>
                  <a:schemeClr val="bg1"/>
                </a:solidFill>
                <a:effectLst>
                  <a:outerShdw blurRad="38100" dist="38100" dir="2700000" algn="tl">
                    <a:srgbClr val="000000"/>
                  </a:outerShdw>
                </a:effectLst>
                <a:latin typeface="Century Gothic" pitchFamily="34" charset="0"/>
              </a:rPr>
              <a:t>Beaumanor Outdoor Learning Centre</a:t>
            </a:r>
          </a:p>
        </p:txBody>
      </p:sp>
      <p:pic>
        <p:nvPicPr>
          <p:cNvPr id="1026" name="Picture 2" descr="Forest School">
            <a:extLst>
              <a:ext uri="{FF2B5EF4-FFF2-40B4-BE49-F238E27FC236}">
                <a16:creationId xmlns:a16="http://schemas.microsoft.com/office/drawing/2014/main" id="{3C40944B-2624-4E54-8E81-CCF9A04410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0442"/>
          <a:stretch>
            <a:fillRect/>
          </a:stretch>
        </p:blipFill>
        <p:spPr bwMode="auto">
          <a:xfrm>
            <a:off x="7380312" y="1341438"/>
            <a:ext cx="1546966" cy="208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a:extLst>
              <a:ext uri="{FF2B5EF4-FFF2-40B4-BE49-F238E27FC236}">
                <a16:creationId xmlns:a16="http://schemas.microsoft.com/office/drawing/2014/main" id="{E4816828-8310-499A-8AE3-FE8DC4CF60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9091" y="3675397"/>
            <a:ext cx="1448187" cy="1371268"/>
          </a:xfrm>
          <a:prstGeom prst="rect">
            <a:avLst/>
          </a:prstGeom>
        </p:spPr>
      </p:pic>
      <p:pic>
        <p:nvPicPr>
          <p:cNvPr id="9" name="Picture 8">
            <a:extLst>
              <a:ext uri="{FF2B5EF4-FFF2-40B4-BE49-F238E27FC236}">
                <a16:creationId xmlns:a16="http://schemas.microsoft.com/office/drawing/2014/main" id="{393CBFFF-A3B4-4B12-B2AD-B353041F8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688" y="5074065"/>
            <a:ext cx="7081979" cy="1371268"/>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0" dur="2000" fill="hold"/>
                                        <p:tgtEl>
                                          <p:spTgt spid="7"/>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131888"/>
            <a:ext cx="6894512"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107950" y="1268413"/>
            <a:ext cx="259238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Safety</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Personal Challenge</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Life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Thrill</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Achievement</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4211">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94211">
                                            <p:txEl>
                                              <p:pRg st="0" end="0"/>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94211">
                                            <p:txEl>
                                              <p:pRg st="2" end="2"/>
                                            </p:txEl>
                                          </p:spTgt>
                                        </p:tgtEl>
                                        <p:attrNameLst>
                                          <p:attrName>style.visibility</p:attrName>
                                        </p:attrNameLst>
                                      </p:cBhvr>
                                      <p:to>
                                        <p:strVal val="visible"/>
                                      </p:to>
                                    </p:set>
                                    <p:anim calcmode="lin" valueType="num">
                                      <p:cBhvr>
                                        <p:cTn id="14" dur="500" fill="hold"/>
                                        <p:tgtEl>
                                          <p:spTgt spid="9421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4211">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94211">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94211">
                                            <p:txEl>
                                              <p:pRg st="2" end="2"/>
                                            </p:txEl>
                                          </p:spTgt>
                                        </p:tgtEl>
                                      </p:cBhvr>
                                    </p:animEffect>
                                  </p:childTnLst>
                                </p:cTn>
                              </p:par>
                            </p:childTnLst>
                          </p:cTn>
                        </p:par>
                        <p:par>
                          <p:cTn id="18" fill="hold" nodeType="afterGroup">
                            <p:stCondLst>
                              <p:cond delay="1525"/>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94211">
                                            <p:txEl>
                                              <p:pRg st="4" end="4"/>
                                            </p:txEl>
                                          </p:spTgt>
                                        </p:tgtEl>
                                        <p:attrNameLst>
                                          <p:attrName>style.visibility</p:attrName>
                                        </p:attrNameLst>
                                      </p:cBhvr>
                                      <p:to>
                                        <p:strVal val="visible"/>
                                      </p:to>
                                    </p:set>
                                    <p:anim calcmode="lin" valueType="num">
                                      <p:cBhvr>
                                        <p:cTn id="21" dur="500" fill="hold"/>
                                        <p:tgtEl>
                                          <p:spTgt spid="9421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94211">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94211">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94211">
                                            <p:txEl>
                                              <p:pRg st="4" end="4"/>
                                            </p:txEl>
                                          </p:spTgt>
                                        </p:tgtEl>
                                      </p:cBhvr>
                                    </p:animEffect>
                                  </p:childTnLst>
                                </p:cTn>
                              </p:par>
                            </p:childTnLst>
                          </p:cTn>
                        </p:par>
                        <p:par>
                          <p:cTn id="25" fill="hold" nodeType="afterGroup">
                            <p:stCondLst>
                              <p:cond delay="22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94211">
                                            <p:txEl>
                                              <p:pRg st="6" end="6"/>
                                            </p:txEl>
                                          </p:spTgt>
                                        </p:tgtEl>
                                        <p:attrNameLst>
                                          <p:attrName>style.visibility</p:attrName>
                                        </p:attrNameLst>
                                      </p:cBhvr>
                                      <p:to>
                                        <p:strVal val="visible"/>
                                      </p:to>
                                    </p:set>
                                    <p:anim calcmode="lin" valueType="num">
                                      <p:cBhvr>
                                        <p:cTn id="28" dur="500" fill="hold"/>
                                        <p:tgtEl>
                                          <p:spTgt spid="9421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94211">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94211">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94211">
                                            <p:txEl>
                                              <p:pRg st="6" end="6"/>
                                            </p:txEl>
                                          </p:spTgt>
                                        </p:tgtEl>
                                      </p:cBhvr>
                                    </p:animEffect>
                                  </p:childTnLst>
                                </p:cTn>
                              </p:par>
                            </p:childTnLst>
                          </p:cTn>
                        </p:par>
                        <p:par>
                          <p:cTn id="32" fill="hold" nodeType="afterGroup">
                            <p:stCondLst>
                              <p:cond delay="2875"/>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94211">
                                            <p:txEl>
                                              <p:pRg st="8" end="8"/>
                                            </p:txEl>
                                          </p:spTgt>
                                        </p:tgtEl>
                                        <p:attrNameLst>
                                          <p:attrName>style.visibility</p:attrName>
                                        </p:attrNameLst>
                                      </p:cBhvr>
                                      <p:to>
                                        <p:strVal val="visible"/>
                                      </p:to>
                                    </p:set>
                                    <p:anim calcmode="lin" valueType="num">
                                      <p:cBhvr>
                                        <p:cTn id="35" dur="500" fill="hold"/>
                                        <p:tgtEl>
                                          <p:spTgt spid="94211">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94211">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94211">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942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C:\Users\adhaynes\Pictures\Bmnr Cbns and grnds\DSCN7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bwMode="auto">
          <a:xfrm>
            <a:off x="457200" y="4857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a:solidFill>
                  <a:srgbClr val="FFFF00"/>
                </a:solidFill>
                <a:latin typeface="Maiandra GD" pitchFamily="34" charset="0"/>
              </a:rPr>
              <a:t>Residential kit</a:t>
            </a:r>
          </a:p>
        </p:txBody>
      </p:sp>
      <p:sp>
        <p:nvSpPr>
          <p:cNvPr id="30724" name="Rectangle 3"/>
          <p:cNvSpPr>
            <a:spLocks noGrp="1" noChangeArrowheads="1"/>
          </p:cNvSpPr>
          <p:nvPr>
            <p:ph type="body" sz="half" idx="1"/>
          </p:nvPr>
        </p:nvSpPr>
        <p:spPr bwMode="auto">
          <a:xfrm>
            <a:off x="899592" y="1605934"/>
            <a:ext cx="4038600" cy="4991417"/>
          </a:xfrm>
          <a:solidFill>
            <a:schemeClr val="bg1">
              <a:alpha val="50000"/>
            </a:schemeClr>
          </a:solidFill>
        </p:spPr>
        <p:txBody>
          <a:bodyPr vert="horz" wrap="square" lIns="91440" tIns="45720" rIns="91440" bIns="45720" numCol="1" anchor="t" anchorCtr="0" compatLnSpc="1">
            <a:prstTxWarp prst="textNoShape">
              <a:avLst/>
            </a:prstTxWarp>
          </a:bodyPr>
          <a:lstStyle/>
          <a:p>
            <a:pPr eaLnBrk="1" hangingPunct="1"/>
            <a:r>
              <a:rPr lang="en-GB" altLang="en-US" sz="2400" b="1" dirty="0">
                <a:solidFill>
                  <a:srgbClr val="002060"/>
                </a:solidFill>
                <a:latin typeface="Century Gothic" pitchFamily="34" charset="0"/>
              </a:rPr>
              <a:t>Sleeping bag</a:t>
            </a:r>
          </a:p>
          <a:p>
            <a:pPr eaLnBrk="1" hangingPunct="1"/>
            <a:r>
              <a:rPr lang="en-GB" altLang="en-US" sz="2400" b="1" dirty="0">
                <a:solidFill>
                  <a:srgbClr val="002060"/>
                </a:solidFill>
                <a:latin typeface="Century Gothic" pitchFamily="34" charset="0"/>
              </a:rPr>
              <a:t>Pillow</a:t>
            </a:r>
          </a:p>
          <a:p>
            <a:pPr eaLnBrk="1" hangingPunct="1"/>
            <a:r>
              <a:rPr lang="en-GB" altLang="en-US" sz="2400" b="1" dirty="0">
                <a:solidFill>
                  <a:srgbClr val="002060"/>
                </a:solidFill>
                <a:latin typeface="Century Gothic" pitchFamily="34" charset="0"/>
              </a:rPr>
              <a:t>Toiletries</a:t>
            </a:r>
          </a:p>
          <a:p>
            <a:pPr eaLnBrk="1" hangingPunct="1"/>
            <a:r>
              <a:rPr lang="en-GB" altLang="en-US" sz="2400" b="1" dirty="0">
                <a:solidFill>
                  <a:srgbClr val="002060"/>
                </a:solidFill>
                <a:latin typeface="Century Gothic" pitchFamily="34" charset="0"/>
              </a:rPr>
              <a:t>Towel</a:t>
            </a:r>
          </a:p>
          <a:p>
            <a:pPr eaLnBrk="1" hangingPunct="1"/>
            <a:r>
              <a:rPr lang="en-GB" altLang="en-US" sz="2400" b="1" dirty="0">
                <a:solidFill>
                  <a:srgbClr val="002060"/>
                </a:solidFill>
                <a:latin typeface="Century Gothic" pitchFamily="34" charset="0"/>
              </a:rPr>
              <a:t>Nightwear</a:t>
            </a:r>
          </a:p>
          <a:p>
            <a:pPr eaLnBrk="1" hangingPunct="1"/>
            <a:r>
              <a:rPr lang="en-GB" altLang="en-US" sz="2400" b="1" dirty="0">
                <a:solidFill>
                  <a:srgbClr val="002060"/>
                </a:solidFill>
                <a:latin typeface="Century Gothic" pitchFamily="34" charset="0"/>
              </a:rPr>
              <a:t>Underwear</a:t>
            </a:r>
          </a:p>
          <a:p>
            <a:pPr eaLnBrk="1" hangingPunct="1"/>
            <a:r>
              <a:rPr lang="en-GB" altLang="en-US" sz="2400" b="1" dirty="0">
                <a:solidFill>
                  <a:srgbClr val="002060"/>
                </a:solidFill>
                <a:latin typeface="Century Gothic" pitchFamily="34" charset="0"/>
              </a:rPr>
              <a:t>Torch</a:t>
            </a:r>
          </a:p>
          <a:p>
            <a:pPr eaLnBrk="1" hangingPunct="1"/>
            <a:r>
              <a:rPr lang="en-GB" altLang="en-US" sz="2400" b="1" dirty="0">
                <a:solidFill>
                  <a:srgbClr val="002060"/>
                </a:solidFill>
                <a:latin typeface="Century Gothic" pitchFamily="34" charset="0"/>
              </a:rPr>
              <a:t>Indoor shoes </a:t>
            </a:r>
          </a:p>
          <a:p>
            <a:pPr eaLnBrk="1" hangingPunct="1"/>
            <a:r>
              <a:rPr lang="en-GB" altLang="en-US" sz="2400" b="1" dirty="0">
                <a:solidFill>
                  <a:srgbClr val="002060"/>
                </a:solidFill>
                <a:latin typeface="Century Gothic" pitchFamily="34" charset="0"/>
              </a:rPr>
              <a:t>Sun cream </a:t>
            </a:r>
          </a:p>
          <a:p>
            <a:pPr eaLnBrk="1" hangingPunct="1"/>
            <a:r>
              <a:rPr lang="en-GB" altLang="en-US" sz="2400" b="1" dirty="0">
                <a:solidFill>
                  <a:srgbClr val="002060"/>
                </a:solidFill>
                <a:latin typeface="Century Gothic" pitchFamily="34" charset="0"/>
              </a:rPr>
              <a:t>Plastic bags!!!</a:t>
            </a:r>
          </a:p>
          <a:p>
            <a:pPr eaLnBrk="1" hangingPunct="1"/>
            <a:r>
              <a:rPr lang="en-GB" altLang="en-US" sz="2400" b="1" dirty="0">
                <a:solidFill>
                  <a:srgbClr val="002060"/>
                </a:solidFill>
                <a:latin typeface="Century Gothic" pitchFamily="34" charset="0"/>
              </a:rPr>
              <a:t>Gift shop money</a:t>
            </a:r>
          </a:p>
          <a:p>
            <a:pPr eaLnBrk="1" hangingPunct="1"/>
            <a:endParaRPr lang="en-GB" altLang="en-US" sz="2400" b="1" dirty="0">
              <a:solidFill>
                <a:srgbClr val="FFFF00"/>
              </a:solidFill>
              <a:latin typeface="Century Gothic" pitchFamily="34" charset="0"/>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C:\Users\adhaynes\Pictures\Bmnr Cbns and grnds\DSCN79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bwMode="auto">
          <a:xfrm>
            <a:off x="457200" y="4857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b="1">
                <a:solidFill>
                  <a:srgbClr val="FFFF00"/>
                </a:solidFill>
                <a:latin typeface="Maiandra GD" pitchFamily="34" charset="0"/>
              </a:rPr>
              <a:t>Kit for activities</a:t>
            </a:r>
          </a:p>
        </p:txBody>
      </p:sp>
      <p:sp>
        <p:nvSpPr>
          <p:cNvPr id="31748" name="Rectangle 3"/>
          <p:cNvSpPr>
            <a:spLocks noGrp="1" noChangeArrowheads="1"/>
          </p:cNvSpPr>
          <p:nvPr>
            <p:ph type="body" sz="half" idx="1"/>
          </p:nvPr>
        </p:nvSpPr>
        <p:spPr bwMode="auto">
          <a:xfrm>
            <a:off x="457200" y="1600201"/>
            <a:ext cx="5122863" cy="3270250"/>
          </a:xfrm>
          <a:solidFill>
            <a:schemeClr val="tx1">
              <a:alpha val="50000"/>
            </a:schemeClr>
          </a:solidFill>
        </p:spPr>
        <p:txBody>
          <a:bodyPr vert="horz" wrap="square" lIns="91440" tIns="45720" rIns="91440" bIns="45720" numCol="1" anchor="t" anchorCtr="0" compatLnSpc="1">
            <a:prstTxWarp prst="textNoShape">
              <a:avLst/>
            </a:prstTxWarp>
          </a:bodyPr>
          <a:lstStyle/>
          <a:p>
            <a:pPr eaLnBrk="1" hangingPunct="1"/>
            <a:r>
              <a:rPr lang="en-GB" altLang="en-US" sz="2400" b="1" dirty="0">
                <a:solidFill>
                  <a:srgbClr val="FFFF00"/>
                </a:solidFill>
                <a:latin typeface="Century Gothic" pitchFamily="34" charset="0"/>
              </a:rPr>
              <a:t>Tracksuit bottoms </a:t>
            </a:r>
          </a:p>
          <a:p>
            <a:pPr eaLnBrk="1" hangingPunct="1"/>
            <a:r>
              <a:rPr lang="en-GB" altLang="en-US" sz="2400" b="1" dirty="0">
                <a:solidFill>
                  <a:srgbClr val="FFFF00"/>
                </a:solidFill>
                <a:latin typeface="Century Gothic" pitchFamily="34" charset="0"/>
              </a:rPr>
              <a:t>Thermal / football tops / shorts </a:t>
            </a:r>
          </a:p>
          <a:p>
            <a:pPr eaLnBrk="1" hangingPunct="1"/>
            <a:r>
              <a:rPr lang="en-GB" altLang="en-US" sz="2400" b="1" dirty="0">
                <a:solidFill>
                  <a:srgbClr val="FFFF00"/>
                </a:solidFill>
                <a:latin typeface="Century Gothic" pitchFamily="34" charset="0"/>
              </a:rPr>
              <a:t>Sweatshirt / fleece</a:t>
            </a:r>
          </a:p>
          <a:p>
            <a:pPr eaLnBrk="1" hangingPunct="1"/>
            <a:r>
              <a:rPr lang="en-GB" altLang="en-US" sz="2400" b="1" dirty="0">
                <a:solidFill>
                  <a:srgbClr val="FFFF00"/>
                </a:solidFill>
                <a:latin typeface="Century Gothic" pitchFamily="34" charset="0"/>
              </a:rPr>
              <a:t>Waterproof jacket / trousers</a:t>
            </a:r>
          </a:p>
          <a:p>
            <a:pPr eaLnBrk="1" hangingPunct="1"/>
            <a:r>
              <a:rPr lang="en-GB" altLang="en-US" sz="2400" b="1" dirty="0">
                <a:solidFill>
                  <a:srgbClr val="FFFF00"/>
                </a:solidFill>
                <a:latin typeface="Century Gothic" pitchFamily="34" charset="0"/>
              </a:rPr>
              <a:t>Hat </a:t>
            </a:r>
          </a:p>
          <a:p>
            <a:pPr eaLnBrk="1" hangingPunct="1"/>
            <a:r>
              <a:rPr lang="en-GB" altLang="en-US" sz="2400" b="1" dirty="0">
                <a:solidFill>
                  <a:srgbClr val="FFFF00"/>
                </a:solidFill>
                <a:latin typeface="Century Gothic" pitchFamily="34" charset="0"/>
              </a:rPr>
              <a:t>Old trainers</a:t>
            </a:r>
          </a:p>
          <a:p>
            <a:pPr eaLnBrk="1" hangingPunct="1"/>
            <a:r>
              <a:rPr lang="en-GB" altLang="en-US" sz="2400" b="1" dirty="0">
                <a:solidFill>
                  <a:srgbClr val="FFFF00"/>
                </a:solidFill>
                <a:latin typeface="Century Gothic" pitchFamily="34" charset="0"/>
              </a:rPr>
              <a:t>Wellies</a:t>
            </a:r>
          </a:p>
          <a:p>
            <a:pPr eaLnBrk="1" hangingPunct="1"/>
            <a:endParaRPr lang="en-GB" altLang="en-US" sz="2400" b="1" dirty="0">
              <a:latin typeface="Century Gothic" pitchFamily="34" charset="0"/>
            </a:endParaRPr>
          </a:p>
        </p:txBody>
      </p:sp>
      <p:pic>
        <p:nvPicPr>
          <p:cNvPr id="31749" name="Picture 4" descr="j0232986"/>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700213"/>
            <a:ext cx="2557463" cy="2665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Rectangle 5"/>
          <p:cNvSpPr>
            <a:spLocks noChangeArrowheads="1"/>
          </p:cNvSpPr>
          <p:nvPr/>
        </p:nvSpPr>
        <p:spPr bwMode="auto">
          <a:xfrm>
            <a:off x="684213" y="5229225"/>
            <a:ext cx="7921625" cy="10795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a:p>
        </p:txBody>
      </p:sp>
      <p:sp>
        <p:nvSpPr>
          <p:cNvPr id="31751" name="Text Box 6"/>
          <p:cNvSpPr txBox="1">
            <a:spLocks noChangeArrowheads="1"/>
          </p:cNvSpPr>
          <p:nvPr/>
        </p:nvSpPr>
        <p:spPr bwMode="auto">
          <a:xfrm>
            <a:off x="827088" y="5492750"/>
            <a:ext cx="589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a:latin typeface="Maiandra GD" pitchFamily="34" charset="0"/>
              </a:rPr>
              <a:t>We provide personal protective equipment</a:t>
            </a:r>
          </a:p>
        </p:txBody>
      </p:sp>
      <p:pic>
        <p:nvPicPr>
          <p:cNvPr id="31752" name="Picture 7" descr="j0305209"/>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5349875"/>
            <a:ext cx="1008063" cy="815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Mealtimes </a:t>
            </a:r>
          </a:p>
        </p:txBody>
      </p:sp>
      <p:sp>
        <p:nvSpPr>
          <p:cNvPr id="49155" name="Text Box 3"/>
          <p:cNvSpPr txBox="1">
            <a:spLocks noChangeArrowheads="1"/>
          </p:cNvSpPr>
          <p:nvPr/>
        </p:nvSpPr>
        <p:spPr bwMode="auto">
          <a:xfrm>
            <a:off x="3131840" y="1412875"/>
            <a:ext cx="3024487"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GB" sz="2800" b="1" dirty="0">
                <a:effectLst>
                  <a:outerShdw blurRad="38100" dist="38100" dir="2700000" algn="tl">
                    <a:srgbClr val="C0C0C0"/>
                  </a:outerShdw>
                </a:effectLst>
                <a:latin typeface="Maiandra GD" pitchFamily="34" charset="0"/>
              </a:rPr>
              <a:t>Breakfast:</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Cereals</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Toast</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Juice</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Cooked breakfast</a:t>
            </a:r>
          </a:p>
          <a:p>
            <a:pPr algn="ctr">
              <a:spcBef>
                <a:spcPct val="50000"/>
              </a:spcBef>
              <a:defRPr/>
            </a:pPr>
            <a:r>
              <a:rPr lang="en-GB" sz="2800" b="1" dirty="0">
                <a:effectLst>
                  <a:outerShdw blurRad="38100" dist="38100" dir="2700000" algn="tl">
                    <a:srgbClr val="C0C0C0"/>
                  </a:outerShdw>
                </a:effectLst>
                <a:latin typeface="Maiandra GD" pitchFamily="34" charset="0"/>
              </a:rPr>
              <a:t>Lunch:</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Sandwich</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Cake</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Fruit</a:t>
            </a:r>
          </a:p>
          <a:p>
            <a:pPr algn="ctr">
              <a:spcBef>
                <a:spcPct val="50000"/>
              </a:spcBef>
              <a:buFontTx/>
              <a:buChar char="•"/>
              <a:defRPr/>
            </a:pPr>
            <a:r>
              <a:rPr lang="en-GB" sz="2000" b="1" dirty="0">
                <a:solidFill>
                  <a:srgbClr val="0000CC"/>
                </a:solidFill>
                <a:effectLst>
                  <a:outerShdw blurRad="38100" dist="38100" dir="2700000" algn="tl">
                    <a:srgbClr val="C0C0C0"/>
                  </a:outerShdw>
                </a:effectLst>
                <a:latin typeface="Maiandra GD" pitchFamily="34" charset="0"/>
              </a:rPr>
              <a:t>Juice</a:t>
            </a:r>
          </a:p>
          <a:p>
            <a:pPr algn="ctr">
              <a:spcBef>
                <a:spcPct val="50000"/>
              </a:spcBef>
              <a:buFontTx/>
              <a:buChar char="•"/>
              <a:defRPr/>
            </a:pPr>
            <a:endParaRPr lang="en-GB" sz="2000" b="1" dirty="0">
              <a:effectLst>
                <a:outerShdw blurRad="38100" dist="38100" dir="2700000" algn="tl">
                  <a:srgbClr val="C0C0C0"/>
                </a:outerShdw>
              </a:effectLst>
              <a:latin typeface="Maiandra GD" pitchFamily="34" charset="0"/>
            </a:endParaRPr>
          </a:p>
          <a:p>
            <a:pPr algn="ctr">
              <a:spcBef>
                <a:spcPct val="50000"/>
              </a:spcBef>
              <a:defRPr/>
            </a:pPr>
            <a:endParaRPr lang="en-GB" sz="2800" b="1" dirty="0">
              <a:effectLst>
                <a:outerShdw blurRad="38100" dist="38100" dir="2700000" algn="tl">
                  <a:srgbClr val="C0C0C0"/>
                </a:outerShdw>
              </a:effectLst>
              <a:latin typeface="Maiandra GD" pitchFamily="34" charset="0"/>
            </a:endParaRPr>
          </a:p>
          <a:p>
            <a:pPr algn="ctr">
              <a:spcBef>
                <a:spcPct val="50000"/>
              </a:spcBef>
              <a:defRPr/>
            </a:pPr>
            <a:endParaRPr lang="en-GB" sz="2800" b="1" dirty="0">
              <a:effectLst>
                <a:outerShdw blurRad="38100" dist="38100" dir="2700000" algn="tl">
                  <a:srgbClr val="C0C0C0"/>
                </a:outerShdw>
              </a:effectLst>
              <a:latin typeface="Maiandra GD" pitchFamily="34" charset="0"/>
            </a:endParaRPr>
          </a:p>
        </p:txBody>
      </p:sp>
      <p:pic>
        <p:nvPicPr>
          <p:cNvPr id="32772" name="Picture 6" descr="j01992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844675"/>
            <a:ext cx="1439862"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2" descr="wavey%20bowl%20and%20fru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844675"/>
            <a:ext cx="17287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4" descr="croppedimage280280-bloomerEaster-pagehe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581525"/>
            <a:ext cx="19446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49154"/>
                                        </p:tgtEl>
                                        <p:attrNameLst>
                                          <p:attrName>style.visibility</p:attrName>
                                        </p:attrNameLst>
                                      </p:cBhvr>
                                      <p:to>
                                        <p:strVal val="visible"/>
                                      </p:to>
                                    </p:set>
                                    <p:anim calcmode="lin" valueType="num">
                                      <p:cBhvr>
                                        <p:cTn id="7" dur="1000" decel="50000" fill="hold">
                                          <p:stCondLst>
                                            <p:cond delay="0"/>
                                          </p:stCondLst>
                                        </p:cTn>
                                        <p:tgtEl>
                                          <p:spTgt spid="4915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915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9154"/>
                                        </p:tgtEl>
                                        <p:attrNameLst>
                                          <p:attrName>ppt_w</p:attrName>
                                        </p:attrNameLst>
                                      </p:cBhvr>
                                      <p:tavLst>
                                        <p:tav tm="0">
                                          <p:val>
                                            <p:strVal val="#ppt_w*.05"/>
                                          </p:val>
                                        </p:tav>
                                        <p:tav tm="100000">
                                          <p:val>
                                            <p:strVal val="#ppt_w"/>
                                          </p:val>
                                        </p:tav>
                                      </p:tavLst>
                                    </p:anim>
                                    <p:anim calcmode="lin" valueType="num">
                                      <p:cBhvr>
                                        <p:cTn id="10" dur="2000" fill="hold"/>
                                        <p:tgtEl>
                                          <p:spTgt spid="4915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915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915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915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C:\Users\adhaynes\Pictures\Bmnr Cbns and grnds\DSCN7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Mealtimes </a:t>
            </a:r>
          </a:p>
        </p:txBody>
      </p:sp>
      <p:sp>
        <p:nvSpPr>
          <p:cNvPr id="50179" name="Text Box 3"/>
          <p:cNvSpPr txBox="1">
            <a:spLocks noChangeArrowheads="1"/>
          </p:cNvSpPr>
          <p:nvPr/>
        </p:nvSpPr>
        <p:spPr bwMode="auto">
          <a:xfrm>
            <a:off x="107950" y="2781300"/>
            <a:ext cx="5078413" cy="3662541"/>
          </a:xfrm>
          <a:prstGeom prst="rect">
            <a:avLst/>
          </a:prstGeom>
          <a:solidFill>
            <a:schemeClr val="accent4">
              <a:alpha val="48000"/>
            </a:schemeClr>
          </a:solidFill>
          <a:ln>
            <a:noFill/>
          </a:ln>
          <a:effectLst/>
        </p:spPr>
        <p:txBody>
          <a:bodyPr wrap="square">
            <a:spAutoFit/>
          </a:bodyPr>
          <a:lstStyle/>
          <a:p>
            <a:pPr>
              <a:spcBef>
                <a:spcPct val="50000"/>
              </a:spcBef>
              <a:buFontTx/>
              <a:buChar char="•"/>
              <a:defRPr/>
            </a:pPr>
            <a:r>
              <a:rPr lang="en-GB" sz="2800" b="1" dirty="0">
                <a:solidFill>
                  <a:schemeClr val="bg1"/>
                </a:solidFill>
                <a:effectLst>
                  <a:outerShdw blurRad="38100" dist="38100" dir="2700000" algn="tl">
                    <a:srgbClr val="C0C0C0"/>
                  </a:outerShdw>
                </a:effectLst>
                <a:latin typeface="Century Gothic" pitchFamily="34" charset="0"/>
              </a:rPr>
              <a:t>Evening meal </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Sausage &amp; Mash/veggie sausage</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Quorn Dippers/Chips</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Pizza(veggie)</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Pork Meatballs/Vegan Meatballs</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Salad bar</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Sponge/Flapjack/Cookies/Ice Cream</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Jacket Potatoes</a:t>
            </a:r>
          </a:p>
          <a:p>
            <a:pPr lvl="1">
              <a:spcBef>
                <a:spcPct val="50000"/>
              </a:spcBef>
              <a:buFontTx/>
              <a:buChar char="•"/>
              <a:defRPr/>
            </a:pPr>
            <a:r>
              <a:rPr lang="en-GB" sz="1700" b="1" dirty="0">
                <a:solidFill>
                  <a:schemeClr val="bg1"/>
                </a:solidFill>
                <a:effectLst>
                  <a:outerShdw blurRad="38100" dist="38100" dir="2700000" algn="tl">
                    <a:srgbClr val="C0C0C0"/>
                  </a:outerShdw>
                </a:effectLst>
                <a:latin typeface="Century Gothic" pitchFamily="34" charset="0"/>
              </a:rPr>
              <a:t>Yoghurts/fruit</a:t>
            </a:r>
            <a:endParaRPr lang="en-GB" sz="1700" b="1" dirty="0">
              <a:solidFill>
                <a:schemeClr val="bg1"/>
              </a:solidFill>
              <a:effectLst>
                <a:outerShdw blurRad="38100" dist="38100" dir="2700000" algn="tl">
                  <a:srgbClr val="C0C0C0"/>
                </a:outerShdw>
              </a:effectLst>
              <a:latin typeface="Maiandra GD" pitchFamily="34" charset="0"/>
            </a:endParaRPr>
          </a:p>
        </p:txBody>
      </p:sp>
      <p:pic>
        <p:nvPicPr>
          <p:cNvPr id="33797" name="Picture 9" descr="Dining Roo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4292600"/>
            <a:ext cx="3741737"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Beaumanor Hall,Staircase,25th March 2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693738"/>
            <a:ext cx="19621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50178"/>
                                        </p:tgtEl>
                                        <p:attrNameLst>
                                          <p:attrName>style.visibility</p:attrName>
                                        </p:attrNameLst>
                                      </p:cBhvr>
                                      <p:to>
                                        <p:strVal val="visible"/>
                                      </p:to>
                                    </p:set>
                                    <p:anim calcmode="lin" valueType="num">
                                      <p:cBhvr>
                                        <p:cTn id="7" dur="1000" decel="50000" fill="hold">
                                          <p:stCondLst>
                                            <p:cond delay="0"/>
                                          </p:stCondLst>
                                        </p:cTn>
                                        <p:tgtEl>
                                          <p:spTgt spid="5017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017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0178"/>
                                        </p:tgtEl>
                                        <p:attrNameLst>
                                          <p:attrName>ppt_w</p:attrName>
                                        </p:attrNameLst>
                                      </p:cBhvr>
                                      <p:tavLst>
                                        <p:tav tm="0">
                                          <p:val>
                                            <p:strVal val="#ppt_w*.05"/>
                                          </p:val>
                                        </p:tav>
                                        <p:tav tm="100000">
                                          <p:val>
                                            <p:strVal val="#ppt_w"/>
                                          </p:val>
                                        </p:tav>
                                      </p:tavLst>
                                    </p:anim>
                                    <p:anim calcmode="lin" valueType="num">
                                      <p:cBhvr>
                                        <p:cTn id="10" dur="2000" fill="hold"/>
                                        <p:tgtEl>
                                          <p:spTgt spid="5017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017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017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017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3" descr="2776331_6ddd107d1a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068638"/>
            <a:ext cx="298767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2" descr="C:\Users\adhaynes\AppData\Local\Microsoft\Windows\Temporary Internet Files\Content.Outlook\E4010UOP\Nightline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4948238"/>
            <a:ext cx="2286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Evening activities </a:t>
            </a:r>
          </a:p>
        </p:txBody>
      </p:sp>
      <p:sp>
        <p:nvSpPr>
          <p:cNvPr id="60419" name="Text Box 3"/>
          <p:cNvSpPr txBox="1">
            <a:spLocks noChangeArrowheads="1"/>
          </p:cNvSpPr>
          <p:nvPr/>
        </p:nvSpPr>
        <p:spPr bwMode="auto">
          <a:xfrm>
            <a:off x="2411413" y="1916113"/>
            <a:ext cx="44640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a:defRPr/>
            </a:pPr>
            <a:r>
              <a:rPr lang="en-GB" sz="2800" b="1" dirty="0">
                <a:effectLst>
                  <a:outerShdw blurRad="38100" dist="38100" dir="2700000" algn="tl">
                    <a:srgbClr val="C0C0C0"/>
                  </a:outerShdw>
                </a:effectLst>
                <a:latin typeface="Maiandra GD" pitchFamily="34" charset="0"/>
              </a:rPr>
              <a:t>Cellars – Hide and Seek</a:t>
            </a:r>
          </a:p>
          <a:p>
            <a:pPr algn="ctr">
              <a:spcBef>
                <a:spcPct val="50000"/>
              </a:spcBef>
              <a:buFontTx/>
              <a:buChar char="•"/>
              <a:defRPr/>
            </a:pPr>
            <a:r>
              <a:rPr lang="en-GB" sz="2800" b="1" dirty="0">
                <a:effectLst>
                  <a:outerShdw blurRad="38100" dist="38100" dir="2700000" algn="tl">
                    <a:srgbClr val="C0C0C0"/>
                  </a:outerShdw>
                </a:effectLst>
                <a:latin typeface="Maiandra GD" pitchFamily="34" charset="0"/>
              </a:rPr>
              <a:t>Night Line</a:t>
            </a:r>
          </a:p>
          <a:p>
            <a:pPr algn="ctr">
              <a:spcBef>
                <a:spcPct val="50000"/>
              </a:spcBef>
              <a:defRPr/>
            </a:pPr>
            <a:endParaRPr lang="en-GB" sz="2800" b="1" dirty="0">
              <a:effectLst>
                <a:outerShdw blurRad="38100" dist="38100" dir="2700000" algn="tl">
                  <a:srgbClr val="C0C0C0"/>
                </a:outerShdw>
              </a:effectLst>
              <a:latin typeface="Maiandra GD" pitchFamily="34" charset="0"/>
            </a:endParaRPr>
          </a:p>
          <a:p>
            <a:pPr algn="ctr">
              <a:spcBef>
                <a:spcPct val="50000"/>
              </a:spcBef>
              <a:defRPr/>
            </a:pPr>
            <a:endParaRPr lang="en-GB" sz="2800" b="1" dirty="0">
              <a:effectLst>
                <a:outerShdw blurRad="38100" dist="38100" dir="2700000" algn="tl">
                  <a:srgbClr val="C0C0C0"/>
                </a:outerShdw>
              </a:effectLst>
              <a:latin typeface="Maiandra GD" pitchFamily="34" charset="0"/>
            </a:endParaRPr>
          </a:p>
        </p:txBody>
      </p:sp>
      <p:pic>
        <p:nvPicPr>
          <p:cNvPr id="34822" name="Picture 9" descr="j02323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08113"/>
            <a:ext cx="21066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h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48150"/>
            <a:ext cx="241141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5" descr="campfire-480x3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6725" y="631825"/>
            <a:ext cx="18732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1" descr="C:\Users\adhaynes\AppData\Local\Microsoft\Windows\Temporary Internet Files\Content.Outlook\E4010UOP\Nightline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948238"/>
            <a:ext cx="3816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60418"/>
                                        </p:tgtEl>
                                        <p:attrNameLst>
                                          <p:attrName>style.visibility</p:attrName>
                                        </p:attrNameLst>
                                      </p:cBhvr>
                                      <p:to>
                                        <p:strVal val="visible"/>
                                      </p:to>
                                    </p:set>
                                    <p:anim calcmode="lin" valueType="num">
                                      <p:cBhvr>
                                        <p:cTn id="7" dur="1000" decel="50000" fill="hold">
                                          <p:stCondLst>
                                            <p:cond delay="0"/>
                                          </p:stCondLst>
                                        </p:cTn>
                                        <p:tgtEl>
                                          <p:spTgt spid="6041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041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0418"/>
                                        </p:tgtEl>
                                        <p:attrNameLst>
                                          <p:attrName>ppt_w</p:attrName>
                                        </p:attrNameLst>
                                      </p:cBhvr>
                                      <p:tavLst>
                                        <p:tav tm="0">
                                          <p:val>
                                            <p:strVal val="#ppt_w*.05"/>
                                          </p:val>
                                        </p:tav>
                                        <p:tav tm="100000">
                                          <p:val>
                                            <p:strVal val="#ppt_w"/>
                                          </p:val>
                                        </p:tav>
                                      </p:tavLst>
                                    </p:anim>
                                    <p:anim calcmode="lin" valueType="num">
                                      <p:cBhvr>
                                        <p:cTn id="10" dur="2000" fill="hold"/>
                                        <p:tgtEl>
                                          <p:spTgt spid="6041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041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041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041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C:\Users\adhaynes\Pictures\Bmnr Cbns and grnds\DSCN7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180975" y="620713"/>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Security  </a:t>
            </a:r>
          </a:p>
        </p:txBody>
      </p:sp>
      <p:sp>
        <p:nvSpPr>
          <p:cNvPr id="48131" name="Text Box 3"/>
          <p:cNvSpPr txBox="1">
            <a:spLocks noChangeArrowheads="1"/>
          </p:cNvSpPr>
          <p:nvPr/>
        </p:nvSpPr>
        <p:spPr bwMode="auto">
          <a:xfrm>
            <a:off x="1690688" y="2360613"/>
            <a:ext cx="5545137" cy="1815882"/>
          </a:xfrm>
          <a:prstGeom prst="rect">
            <a:avLst/>
          </a:prstGeom>
          <a:solidFill>
            <a:schemeClr val="tx1">
              <a:alpha val="56000"/>
            </a:schemeClr>
          </a:solidFill>
          <a:ln>
            <a:noFill/>
          </a:ln>
          <a:effectLst/>
        </p:spPr>
        <p:txBody>
          <a:bodyPr>
            <a:spAutoFit/>
          </a:bodyPr>
          <a:lstStyle/>
          <a:p>
            <a:pPr>
              <a:spcBef>
                <a:spcPct val="50000"/>
              </a:spcBef>
              <a:buFontTx/>
              <a:buChar char="•"/>
              <a:defRPr/>
            </a:pPr>
            <a:r>
              <a:rPr lang="en-GB" sz="2800" b="1" dirty="0">
                <a:solidFill>
                  <a:schemeClr val="bg1"/>
                </a:solidFill>
                <a:effectLst>
                  <a:outerShdw blurRad="38100" dist="38100" dir="2700000" algn="tl">
                    <a:srgbClr val="C0C0C0"/>
                  </a:outerShdw>
                </a:effectLst>
                <a:latin typeface="Maiandra GD" pitchFamily="34" charset="0"/>
              </a:rPr>
              <a:t>Private Site: Boundary fenced</a:t>
            </a:r>
          </a:p>
          <a:p>
            <a:pPr>
              <a:spcBef>
                <a:spcPct val="50000"/>
              </a:spcBef>
              <a:buFontTx/>
              <a:buChar char="•"/>
              <a:defRPr/>
            </a:pPr>
            <a:r>
              <a:rPr lang="en-GB" sz="2800" b="1" dirty="0">
                <a:solidFill>
                  <a:schemeClr val="bg1"/>
                </a:solidFill>
                <a:effectLst>
                  <a:outerShdw blurRad="38100" dist="38100" dir="2700000" algn="tl">
                    <a:srgbClr val="C0C0C0"/>
                  </a:outerShdw>
                </a:effectLst>
                <a:latin typeface="Maiandra GD" pitchFamily="34" charset="0"/>
              </a:rPr>
              <a:t>Locked gate </a:t>
            </a:r>
          </a:p>
          <a:p>
            <a:pPr>
              <a:spcBef>
                <a:spcPct val="50000"/>
              </a:spcBef>
              <a:buFontTx/>
              <a:buChar char="•"/>
              <a:defRPr/>
            </a:pPr>
            <a:r>
              <a:rPr lang="en-GB" sz="2800" b="1" dirty="0">
                <a:solidFill>
                  <a:schemeClr val="bg1"/>
                </a:solidFill>
                <a:effectLst>
                  <a:outerShdw blurRad="38100" dist="38100" dir="2700000" algn="tl">
                    <a:srgbClr val="C0C0C0"/>
                  </a:outerShdw>
                </a:effectLst>
                <a:latin typeface="Maiandra GD" pitchFamily="34" charset="0"/>
              </a:rPr>
              <a:t>24hrs Duty Team Member</a:t>
            </a:r>
          </a:p>
        </p:txBody>
      </p:sp>
      <p:pic>
        <p:nvPicPr>
          <p:cNvPr id="35845" name="Picture 9" descr="j02834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981075"/>
            <a:ext cx="1600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3" descr="locked+g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5400"/>
            <a:ext cx="17637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48130"/>
                                        </p:tgtEl>
                                        <p:attrNameLst>
                                          <p:attrName>style.visibility</p:attrName>
                                        </p:attrNameLst>
                                      </p:cBhvr>
                                      <p:to>
                                        <p:strVal val="visible"/>
                                      </p:to>
                                    </p:set>
                                    <p:anim calcmode="lin" valueType="num">
                                      <p:cBhvr>
                                        <p:cTn id="7" dur="1000" decel="50000" fill="hold">
                                          <p:stCondLst>
                                            <p:cond delay="0"/>
                                          </p:stCondLst>
                                        </p:cTn>
                                        <p:tgtEl>
                                          <p:spTgt spid="4813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813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8130"/>
                                        </p:tgtEl>
                                        <p:attrNameLst>
                                          <p:attrName>ppt_w</p:attrName>
                                        </p:attrNameLst>
                                      </p:cBhvr>
                                      <p:tavLst>
                                        <p:tav tm="0">
                                          <p:val>
                                            <p:strVal val="#ppt_w*.05"/>
                                          </p:val>
                                        </p:tav>
                                        <p:tav tm="100000">
                                          <p:val>
                                            <p:strVal val="#ppt_w"/>
                                          </p:val>
                                        </p:tav>
                                      </p:tavLst>
                                    </p:anim>
                                    <p:anim calcmode="lin" valueType="num">
                                      <p:cBhvr>
                                        <p:cTn id="10" dur="2000" fill="hold"/>
                                        <p:tgtEl>
                                          <p:spTgt spid="4813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813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813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813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68313" y="5492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sz="4000">
                <a:solidFill>
                  <a:srgbClr val="CC0000"/>
                </a:solidFill>
                <a:latin typeface="Maiandra GD" pitchFamily="34" charset="0"/>
              </a:rPr>
              <a:t>L</a:t>
            </a:r>
            <a:r>
              <a:rPr lang="en-GB" altLang="en-US" sz="4000">
                <a:latin typeface="Maiandra GD" pitchFamily="34" charset="0"/>
              </a:rPr>
              <a:t>earning </a:t>
            </a:r>
            <a:r>
              <a:rPr lang="en-GB" altLang="en-US" sz="4000">
                <a:solidFill>
                  <a:srgbClr val="CC0000"/>
                </a:solidFill>
                <a:latin typeface="Maiandra GD" pitchFamily="34" charset="0"/>
              </a:rPr>
              <a:t>O</a:t>
            </a:r>
            <a:r>
              <a:rPr lang="en-GB" altLang="en-US" sz="4000">
                <a:latin typeface="Maiandra GD" pitchFamily="34" charset="0"/>
              </a:rPr>
              <a:t>utside the </a:t>
            </a:r>
            <a:r>
              <a:rPr lang="en-GB" altLang="en-US" sz="4000">
                <a:solidFill>
                  <a:srgbClr val="CC0000"/>
                </a:solidFill>
                <a:latin typeface="Maiandra GD" pitchFamily="34" charset="0"/>
              </a:rPr>
              <a:t>C</a:t>
            </a:r>
            <a:r>
              <a:rPr lang="en-GB" altLang="en-US" sz="4000">
                <a:latin typeface="Maiandra GD" pitchFamily="34" charset="0"/>
              </a:rPr>
              <a:t>lassroom experiences</a:t>
            </a:r>
          </a:p>
        </p:txBody>
      </p:sp>
      <p:sp>
        <p:nvSpPr>
          <p:cNvPr id="36867" name="Rectangle 3"/>
          <p:cNvSpPr>
            <a:spLocks noGrp="1" noChangeArrowheads="1"/>
          </p:cNvSpPr>
          <p:nvPr>
            <p:ph type="body" sz="half" idx="1"/>
          </p:nvPr>
        </p:nvSpPr>
        <p:spPr bwMode="auto">
          <a:xfrm>
            <a:off x="2916238" y="2565400"/>
            <a:ext cx="4038600" cy="3527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2" eaLnBrk="1" hangingPunct="1"/>
            <a:r>
              <a:rPr lang="en-GB" altLang="en-US">
                <a:latin typeface="Maiandra GD" pitchFamily="34" charset="0"/>
              </a:rPr>
              <a:t>Safe </a:t>
            </a:r>
          </a:p>
          <a:p>
            <a:pPr lvl="2" eaLnBrk="1" hangingPunct="1"/>
            <a:r>
              <a:rPr lang="en-GB" altLang="en-US">
                <a:latin typeface="Maiandra GD" pitchFamily="34" charset="0"/>
              </a:rPr>
              <a:t>Fun </a:t>
            </a:r>
          </a:p>
          <a:p>
            <a:pPr lvl="2" eaLnBrk="1" hangingPunct="1"/>
            <a:r>
              <a:rPr lang="en-GB" altLang="en-US">
                <a:latin typeface="Maiandra GD" pitchFamily="34" charset="0"/>
              </a:rPr>
              <a:t>Investigation</a:t>
            </a:r>
          </a:p>
          <a:p>
            <a:pPr lvl="2" eaLnBrk="1" hangingPunct="1"/>
            <a:r>
              <a:rPr lang="en-GB" altLang="en-US">
                <a:latin typeface="Maiandra GD" pitchFamily="34" charset="0"/>
              </a:rPr>
              <a:t>Exploration</a:t>
            </a:r>
          </a:p>
          <a:p>
            <a:pPr lvl="2" eaLnBrk="1" hangingPunct="1"/>
            <a:r>
              <a:rPr lang="en-GB" altLang="en-US">
                <a:latin typeface="Maiandra GD" pitchFamily="34" charset="0"/>
              </a:rPr>
              <a:t>Journeying</a:t>
            </a:r>
          </a:p>
          <a:p>
            <a:pPr lvl="2" eaLnBrk="1" hangingPunct="1"/>
            <a:r>
              <a:rPr lang="en-GB" altLang="en-US">
                <a:latin typeface="Maiandra GD" pitchFamily="34" charset="0"/>
              </a:rPr>
              <a:t>Adventure</a:t>
            </a:r>
          </a:p>
          <a:p>
            <a:pPr lvl="2" eaLnBrk="1" hangingPunct="1"/>
            <a:r>
              <a:rPr lang="en-GB" altLang="en-US">
                <a:latin typeface="Maiandra GD" pitchFamily="34" charset="0"/>
              </a:rPr>
              <a:t>Residential</a:t>
            </a:r>
            <a:r>
              <a:rPr lang="en-GB" altLang="en-US" sz="2000"/>
              <a:t> </a:t>
            </a:r>
          </a:p>
        </p:txBody>
      </p:sp>
      <p:pic>
        <p:nvPicPr>
          <p:cNvPr id="36868" name="Picture 4" descr="images[3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588125" y="1700213"/>
            <a:ext cx="1944688" cy="1590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descr="images[4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6659563" y="3644900"/>
            <a:ext cx="1830387" cy="2362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0" descr="http://surrey-dofe.org.uk/sites/default/files/AALA%20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3573463"/>
            <a:ext cx="28082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2" descr="http://www.skiadaptable.co.uk/media/upload/images/QB_AwardedMark.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412875"/>
            <a:ext cx="28082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orest School">
            <a:extLst>
              <a:ext uri="{FF2B5EF4-FFF2-40B4-BE49-F238E27FC236}">
                <a16:creationId xmlns:a16="http://schemas.microsoft.com/office/drawing/2014/main" id="{FF5B2D34-CA9C-4C66-AA5D-3C68C81062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0442"/>
          <a:stretch>
            <a:fillRect/>
          </a:stretch>
        </p:blipFill>
        <p:spPr bwMode="auto">
          <a:xfrm>
            <a:off x="7668344" y="476672"/>
            <a:ext cx="1331808" cy="1797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a:extLst>
              <a:ext uri="{FF2B5EF4-FFF2-40B4-BE49-F238E27FC236}">
                <a16:creationId xmlns:a16="http://schemas.microsoft.com/office/drawing/2014/main" id="{C4C0A2F6-09CC-4340-9B49-4575C8D24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98" y="655803"/>
            <a:ext cx="2038546" cy="1930271"/>
          </a:xfrm>
          <a:prstGeom prst="rect">
            <a:avLst/>
          </a:prstGeom>
        </p:spPr>
      </p:pic>
      <p:sp>
        <p:nvSpPr>
          <p:cNvPr id="6" name="Text Box 2">
            <a:extLst>
              <a:ext uri="{FF2B5EF4-FFF2-40B4-BE49-F238E27FC236}">
                <a16:creationId xmlns:a16="http://schemas.microsoft.com/office/drawing/2014/main" id="{D0B0B91E-F1E8-4EE2-8EBE-2C080604B35C}"/>
              </a:ext>
            </a:extLst>
          </p:cNvPr>
          <p:cNvSpPr txBox="1">
            <a:spLocks noChangeArrowheads="1"/>
          </p:cNvSpPr>
          <p:nvPr/>
        </p:nvSpPr>
        <p:spPr bwMode="auto">
          <a:xfrm>
            <a:off x="1249787" y="3212976"/>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dirty="0">
                <a:solidFill>
                  <a:schemeClr val="bg1"/>
                </a:solidFill>
                <a:effectLst>
                  <a:outerShdw blurRad="38100" dist="38100" dir="2700000" algn="tl">
                    <a:srgbClr val="000000"/>
                  </a:outerShdw>
                </a:effectLst>
                <a:latin typeface="Maiandra GD" pitchFamily="34" charset="0"/>
              </a:rPr>
              <a:t>Any questions?  </a:t>
            </a:r>
          </a:p>
        </p:txBody>
      </p:sp>
    </p:spTree>
    <p:extLst>
      <p:ext uri="{BB962C8B-B14F-4D97-AF65-F5344CB8AC3E}">
        <p14:creationId xmlns:p14="http://schemas.microsoft.com/office/powerpoint/2010/main" val="11191249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8964613"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80975" y="765175"/>
            <a:ext cx="6496050"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a:solidFill>
                  <a:schemeClr val="bg1"/>
                </a:solidFill>
                <a:effectLst>
                  <a:outerShdw blurRad="38100" dist="38100" dir="2700000" algn="tl">
                    <a:srgbClr val="000000"/>
                  </a:outerShdw>
                </a:effectLst>
                <a:latin typeface="Maiandra GD" pitchFamily="34" charset="0"/>
              </a:rPr>
              <a:t>Residential Experience</a:t>
            </a:r>
          </a:p>
        </p:txBody>
      </p:sp>
      <p:sp>
        <p:nvSpPr>
          <p:cNvPr id="2086" name="Oval 38"/>
          <p:cNvSpPr>
            <a:spLocks noChangeArrowheads="1"/>
          </p:cNvSpPr>
          <p:nvPr/>
        </p:nvSpPr>
        <p:spPr bwMode="auto">
          <a:xfrm>
            <a:off x="639763" y="5337175"/>
            <a:ext cx="134937" cy="13493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100" name="Picture 50" descr="PIRATECA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508500"/>
            <a:ext cx="224155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1" descr="Pictur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565400"/>
            <a:ext cx="1871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53975" y="1546225"/>
            <a:ext cx="6121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SOME BENEFITS</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Enrich the curriculum</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Provide real life learning </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Explore own potential </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Increase self confidence</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Team work and independence</a:t>
            </a:r>
          </a:p>
          <a:p>
            <a:pPr>
              <a:spcBef>
                <a:spcPct val="50000"/>
              </a:spcBef>
              <a:defRPr/>
            </a:pPr>
            <a:r>
              <a:rPr lang="en-GB" sz="2800" b="1" dirty="0">
                <a:solidFill>
                  <a:schemeClr val="accent2"/>
                </a:solidFill>
                <a:effectLst>
                  <a:outerShdw blurRad="38100" dist="38100" dir="2700000" algn="tl">
                    <a:srgbClr val="C0C0C0"/>
                  </a:outerShdw>
                </a:effectLst>
                <a:latin typeface="Century Gothic" pitchFamily="34" charset="0"/>
              </a:rPr>
              <a:t>Learn to manage risk</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052"/>
                                        </p:tgtEl>
                                        <p:attrNameLst>
                                          <p:attrName>ppt_w</p:attrName>
                                        </p:attrNameLst>
                                      </p:cBhvr>
                                      <p:tavLst>
                                        <p:tav tm="0">
                                          <p:val>
                                            <p:strVal val="#ppt_w*.05"/>
                                          </p:val>
                                        </p:tav>
                                        <p:tav tm="100000">
                                          <p:val>
                                            <p:strVal val="#ppt_w"/>
                                          </p:val>
                                        </p:tav>
                                      </p:tavLst>
                                    </p:anim>
                                    <p:anim calcmode="lin" valueType="num">
                                      <p:cBhvr>
                                        <p:cTn id="10" dur="2000" fill="hold"/>
                                        <p:tgtEl>
                                          <p:spTgt spid="20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0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052"/>
                                        </p:tgtEl>
                                      </p:cBhvr>
                                    </p:animEffect>
                                  </p:childTnLst>
                                </p:cTn>
                              </p:par>
                            </p:childTnLst>
                          </p:cTn>
                        </p:par>
                        <p:par>
                          <p:cTn id="15" fill="hold" nodeType="afterGroup">
                            <p:stCondLst>
                              <p:cond delay="3000"/>
                            </p:stCondLst>
                            <p:childTnLst>
                              <p:par>
                                <p:cTn id="16" presetID="21" presetClass="entr" presetSubtype="4" fill="hold" grpId="0" nodeType="afterEffect">
                                  <p:stCondLst>
                                    <p:cond delay="0"/>
                                  </p:stCondLst>
                                  <p:childTnLst>
                                    <p:set>
                                      <p:cBhvr>
                                        <p:cTn id="17" dur="1" fill="hold">
                                          <p:stCondLst>
                                            <p:cond delay="0"/>
                                          </p:stCondLst>
                                        </p:cTn>
                                        <p:tgtEl>
                                          <p:spTgt spid="2086"/>
                                        </p:tgtEl>
                                        <p:attrNameLst>
                                          <p:attrName>style.visibility</p:attrName>
                                        </p:attrNameLst>
                                      </p:cBhvr>
                                      <p:to>
                                        <p:strVal val="visible"/>
                                      </p:to>
                                    </p:set>
                                    <p:animEffect transition="in" filter="wheel(4)">
                                      <p:cBhvr>
                                        <p:cTn id="18" dur="500"/>
                                        <p:tgtEl>
                                          <p:spTgt spid="2086"/>
                                        </p:tgtEl>
                                      </p:cBhvr>
                                    </p:animEffect>
                                  </p:childTnLst>
                                </p:cTn>
                              </p:par>
                            </p:childTnLst>
                          </p:cTn>
                        </p:par>
                        <p:par>
                          <p:cTn id="19" fill="hold" nodeType="afterGroup">
                            <p:stCondLst>
                              <p:cond delay="35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4" dur="5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5" dur="500"/>
                                        <p:tgtEl>
                                          <p:spTgt spid="7">
                                            <p:txEl>
                                              <p:pRg st="0" end="0"/>
                                            </p:txEl>
                                          </p:spTgt>
                                        </p:tgtEl>
                                      </p:cBhvr>
                                    </p:animEffect>
                                  </p:childTnLst>
                                </p:cTn>
                              </p:par>
                            </p:childTnLst>
                          </p:cTn>
                        </p:par>
                        <p:par>
                          <p:cTn id="26" fill="hold" nodeType="afterGroup">
                            <p:stCondLst>
                              <p:cond delay="4275"/>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2" dur="500"/>
                                        <p:tgtEl>
                                          <p:spTgt spid="7">
                                            <p:txEl>
                                              <p:pRg st="1" end="1"/>
                                            </p:txEl>
                                          </p:spTgt>
                                        </p:tgtEl>
                                      </p:cBhvr>
                                    </p:animEffect>
                                  </p:childTnLst>
                                </p:cTn>
                              </p:par>
                            </p:childTnLst>
                          </p:cTn>
                        </p:par>
                        <p:par>
                          <p:cTn id="33" fill="hold" nodeType="afterGroup">
                            <p:stCondLst>
                              <p:cond delay="5225"/>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7">
                                            <p:txEl>
                                              <p:pRg st="2" end="2"/>
                                            </p:txEl>
                                          </p:spTgt>
                                        </p:tgtEl>
                                        <p:attrNameLst>
                                          <p:attrName>style.visibility</p:attrName>
                                        </p:attrNameLst>
                                      </p:cBhvr>
                                      <p:to>
                                        <p:strVal val="visible"/>
                                      </p:to>
                                    </p:set>
                                    <p:anim calcmode="lin" valueType="num">
                                      <p:cBhvr>
                                        <p:cTn id="3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8" dur="5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9" dur="500"/>
                                        <p:tgtEl>
                                          <p:spTgt spid="7">
                                            <p:txEl>
                                              <p:pRg st="2" end="2"/>
                                            </p:txEl>
                                          </p:spTgt>
                                        </p:tgtEl>
                                      </p:cBhvr>
                                    </p:animEffect>
                                  </p:childTnLst>
                                </p:cTn>
                              </p:par>
                            </p:childTnLst>
                          </p:cTn>
                        </p:par>
                        <p:par>
                          <p:cTn id="40" fill="hold" nodeType="afterGroup">
                            <p:stCondLst>
                              <p:cond delay="6275"/>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5" dur="5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6" dur="500"/>
                                        <p:tgtEl>
                                          <p:spTgt spid="7">
                                            <p:txEl>
                                              <p:pRg st="3" end="3"/>
                                            </p:txEl>
                                          </p:spTgt>
                                        </p:tgtEl>
                                      </p:cBhvr>
                                    </p:animEffect>
                                  </p:childTnLst>
                                </p:cTn>
                              </p:par>
                            </p:childTnLst>
                          </p:cTn>
                        </p:par>
                        <p:par>
                          <p:cTn id="47" fill="hold" nodeType="afterGroup">
                            <p:stCondLst>
                              <p:cond delay="7225"/>
                            </p:stCondLst>
                            <p:childTnLst>
                              <p:par>
                                <p:cTn id="48" presetID="31" presetClass="entr" presetSubtype="0" fill="hold" nodeType="afterEffect">
                                  <p:stCondLst>
                                    <p:cond delay="0"/>
                                  </p:stCondLst>
                                  <p:iterate type="lt">
                                    <p:tmPct val="5000"/>
                                  </p:iterate>
                                  <p:childTnLst>
                                    <p:set>
                                      <p:cBhvr>
                                        <p:cTn id="49" dur="1" fill="hold">
                                          <p:stCondLst>
                                            <p:cond delay="0"/>
                                          </p:stCondLst>
                                        </p:cTn>
                                        <p:tgtEl>
                                          <p:spTgt spid="7">
                                            <p:txEl>
                                              <p:pRg st="4" end="4"/>
                                            </p:txEl>
                                          </p:spTgt>
                                        </p:tgtEl>
                                        <p:attrNameLst>
                                          <p:attrName>style.visibility</p:attrName>
                                        </p:attrNameLst>
                                      </p:cBhvr>
                                      <p:to>
                                        <p:strVal val="visible"/>
                                      </p:to>
                                    </p:set>
                                    <p:anim calcmode="lin" valueType="num">
                                      <p:cBhvr>
                                        <p:cTn id="50"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7">
                                            <p:txEl>
                                              <p:pRg st="4" end="4"/>
                                            </p:txEl>
                                          </p:spTgt>
                                        </p:tgtEl>
                                        <p:attrNameLst>
                                          <p:attrName>ppt_h</p:attrName>
                                        </p:attrNameLst>
                                      </p:cBhvr>
                                      <p:tavLst>
                                        <p:tav tm="0">
                                          <p:val>
                                            <p:fltVal val="0"/>
                                          </p:val>
                                        </p:tav>
                                        <p:tav tm="100000">
                                          <p:val>
                                            <p:strVal val="#ppt_h"/>
                                          </p:val>
                                        </p:tav>
                                      </p:tavLst>
                                    </p:anim>
                                    <p:anim calcmode="lin" valueType="num">
                                      <p:cBhvr>
                                        <p:cTn id="52" dur="5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53" dur="500"/>
                                        <p:tgtEl>
                                          <p:spTgt spid="7">
                                            <p:txEl>
                                              <p:pRg st="4" end="4"/>
                                            </p:txEl>
                                          </p:spTgt>
                                        </p:tgtEl>
                                      </p:cBhvr>
                                    </p:animEffect>
                                  </p:childTnLst>
                                </p:cTn>
                              </p:par>
                            </p:childTnLst>
                          </p:cTn>
                        </p:par>
                        <p:par>
                          <p:cTn id="54" fill="hold" nodeType="afterGroup">
                            <p:stCondLst>
                              <p:cond delay="8250"/>
                            </p:stCondLst>
                            <p:childTnLst>
                              <p:par>
                                <p:cTn id="55" presetID="31" presetClass="entr" presetSubtype="0" fill="hold" nodeType="afterEffect">
                                  <p:stCondLst>
                                    <p:cond delay="0"/>
                                  </p:stCondLst>
                                  <p:iterate type="lt">
                                    <p:tmPct val="5000"/>
                                  </p:iterate>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p:cTn id="5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60" dur="500"/>
                                        <p:tgtEl>
                                          <p:spTgt spid="7">
                                            <p:txEl>
                                              <p:pRg st="5" end="5"/>
                                            </p:txEl>
                                          </p:spTgt>
                                        </p:tgtEl>
                                      </p:cBhvr>
                                    </p:animEffect>
                                  </p:childTnLst>
                                </p:cTn>
                              </p:par>
                            </p:childTnLst>
                          </p:cTn>
                        </p:par>
                        <p:par>
                          <p:cTn id="61" fill="hold" nodeType="afterGroup">
                            <p:stCondLst>
                              <p:cond delay="9300"/>
                            </p:stCondLst>
                            <p:childTnLst>
                              <p:par>
                                <p:cTn id="62" presetID="31" presetClass="entr" presetSubtype="0" fill="hold" nodeType="afterEffect">
                                  <p:stCondLst>
                                    <p:cond delay="0"/>
                                  </p:stCondLst>
                                  <p:iterate type="lt">
                                    <p:tmPct val="5000"/>
                                  </p:iterate>
                                  <p:childTnLst>
                                    <p:set>
                                      <p:cBhvr>
                                        <p:cTn id="63" dur="1" fill="hold">
                                          <p:stCondLst>
                                            <p:cond delay="0"/>
                                          </p:stCondLst>
                                        </p:cTn>
                                        <p:tgtEl>
                                          <p:spTgt spid="7">
                                            <p:txEl>
                                              <p:pRg st="6" end="6"/>
                                            </p:txEl>
                                          </p:spTgt>
                                        </p:tgtEl>
                                        <p:attrNameLst>
                                          <p:attrName>style.visibility</p:attrName>
                                        </p:attrNameLst>
                                      </p:cBhvr>
                                      <p:to>
                                        <p:strVal val="visible"/>
                                      </p:to>
                                    </p:set>
                                    <p:anim calcmode="lin" valueType="num">
                                      <p:cBhvr>
                                        <p:cTn id="64"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5" dur="5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6" dur="5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6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2124075"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147" name="Text Box 18"/>
          <p:cNvSpPr txBox="1">
            <a:spLocks noChangeArrowheads="1"/>
          </p:cNvSpPr>
          <p:nvPr/>
        </p:nvSpPr>
        <p:spPr bwMode="auto">
          <a:xfrm>
            <a:off x="2124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148" name="Text Box 19"/>
          <p:cNvSpPr txBox="1">
            <a:spLocks noChangeArrowheads="1"/>
          </p:cNvSpPr>
          <p:nvPr/>
        </p:nvSpPr>
        <p:spPr bwMode="auto">
          <a:xfrm>
            <a:off x="538163" y="5661025"/>
            <a:ext cx="7921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400">
                <a:latin typeface="Comic Sans MS" pitchFamily="66" charset="0"/>
              </a:rPr>
              <a:t> Orienteering</a:t>
            </a:r>
          </a:p>
        </p:txBody>
      </p:sp>
      <p:pic>
        <p:nvPicPr>
          <p:cNvPr id="6149" name="Picture 20" descr="map coloure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7129462" cy="5103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7"/>
          <p:cNvSpPr txBox="1">
            <a:spLocks noChangeArrowheads="1"/>
          </p:cNvSpPr>
          <p:nvPr/>
        </p:nvSpPr>
        <p:spPr bwMode="auto">
          <a:xfrm>
            <a:off x="2124075" y="836613"/>
            <a:ext cx="4752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71" name="Text Box 18"/>
          <p:cNvSpPr txBox="1">
            <a:spLocks noChangeArrowheads="1"/>
          </p:cNvSpPr>
          <p:nvPr/>
        </p:nvSpPr>
        <p:spPr bwMode="auto">
          <a:xfrm>
            <a:off x="2124075" y="981075"/>
            <a:ext cx="424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72" name="Text Box 19"/>
          <p:cNvSpPr txBox="1">
            <a:spLocks noChangeArrowheads="1"/>
          </p:cNvSpPr>
          <p:nvPr/>
        </p:nvSpPr>
        <p:spPr bwMode="auto">
          <a:xfrm>
            <a:off x="538163" y="5661025"/>
            <a:ext cx="7921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4400">
                <a:latin typeface="Comic Sans MS" pitchFamily="66" charset="0"/>
              </a:rPr>
              <a:t> Introduction Activities</a:t>
            </a:r>
          </a:p>
        </p:txBody>
      </p:sp>
      <p:pic>
        <p:nvPicPr>
          <p:cNvPr id="7173" name="Picture 20" descr="map coloure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7129462" cy="5103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C:\Users\adhaynes\AppData\Local\Microsoft\Windows\Temporary Internet Files\Content.Outlook\E4010UOP\Standing 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259449"/>
            <a:ext cx="9324975" cy="512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ext Box 2"/>
          <p:cNvSpPr txBox="1">
            <a:spLocks noChangeArrowheads="1"/>
          </p:cNvSpPr>
          <p:nvPr/>
        </p:nvSpPr>
        <p:spPr bwMode="auto">
          <a:xfrm>
            <a:off x="-180975" y="478399"/>
            <a:ext cx="6496051" cy="781050"/>
          </a:xfrm>
          <a:prstGeom prst="rect">
            <a:avLst/>
          </a:prstGeom>
          <a:solidFill>
            <a:schemeClr val="accent1"/>
          </a:solidFill>
          <a:ln w="190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4400" b="1" dirty="0">
                <a:solidFill>
                  <a:srgbClr val="FF0000"/>
                </a:solidFill>
                <a:effectLst>
                  <a:outerShdw blurRad="38100" dist="38100" dir="2700000" algn="tl">
                    <a:srgbClr val="000000"/>
                  </a:outerShdw>
                </a:effectLst>
                <a:latin typeface="Maiandra GD" pitchFamily="34" charset="0"/>
              </a:rPr>
              <a:t>Arrival</a:t>
            </a:r>
            <a:r>
              <a:rPr lang="en-GB" sz="4400" b="1" dirty="0">
                <a:solidFill>
                  <a:schemeClr val="bg1"/>
                </a:solidFill>
                <a:effectLst>
                  <a:outerShdw blurRad="38100" dist="38100" dir="2700000" algn="tl">
                    <a:srgbClr val="000000"/>
                  </a:outerShdw>
                </a:effectLst>
                <a:latin typeface="Maiandra GD" pitchFamily="34" charset="0"/>
              </a:rPr>
              <a:t> </a:t>
            </a:r>
          </a:p>
        </p:txBody>
      </p:sp>
      <p:sp>
        <p:nvSpPr>
          <p:cNvPr id="90115" name="Text Box 3"/>
          <p:cNvSpPr txBox="1">
            <a:spLocks noChangeArrowheads="1"/>
          </p:cNvSpPr>
          <p:nvPr/>
        </p:nvSpPr>
        <p:spPr bwMode="auto">
          <a:xfrm>
            <a:off x="-180975" y="1268760"/>
            <a:ext cx="9001447"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Meet and greet Children arrive at 10.00 am </a:t>
            </a:r>
            <a:br>
              <a:rPr lang="en-GB" sz="2800" b="1" dirty="0">
                <a:solidFill>
                  <a:srgbClr val="FF0000"/>
                </a:solidFill>
                <a:effectLst>
                  <a:outerShdw blurRad="38100" dist="38100" dir="2700000" algn="tl">
                    <a:srgbClr val="C0C0C0"/>
                  </a:outerShdw>
                </a:effectLst>
                <a:latin typeface="Century Gothic" pitchFamily="34" charset="0"/>
              </a:rPr>
            </a:br>
            <a:r>
              <a:rPr lang="en-GB" sz="2800" b="1" dirty="0">
                <a:solidFill>
                  <a:srgbClr val="FF0000"/>
                </a:solidFill>
                <a:effectLst>
                  <a:outerShdw blurRad="38100" dist="38100" dir="2700000" algn="tl">
                    <a:srgbClr val="C0C0C0"/>
                  </a:outerShdw>
                </a:effectLst>
                <a:latin typeface="Century Gothic" pitchFamily="34" charset="0"/>
              </a:rPr>
              <a:t>  Monday 5</a:t>
            </a:r>
            <a:r>
              <a:rPr lang="en-GB" sz="2800" b="1" baseline="30000" dirty="0">
                <a:solidFill>
                  <a:srgbClr val="FF0000"/>
                </a:solidFill>
                <a:effectLst>
                  <a:outerShdw blurRad="38100" dist="38100" dir="2700000" algn="tl">
                    <a:srgbClr val="C0C0C0"/>
                  </a:outerShdw>
                </a:effectLst>
                <a:latin typeface="Century Gothic" pitchFamily="34" charset="0"/>
              </a:rPr>
              <a:t>th</a:t>
            </a:r>
            <a:r>
              <a:rPr lang="en-GB" sz="2800" b="1" dirty="0">
                <a:solidFill>
                  <a:srgbClr val="FF0000"/>
                </a:solidFill>
                <a:effectLst>
                  <a:outerShdw blurRad="38100" dist="38100" dir="2700000" algn="tl">
                    <a:srgbClr val="C0C0C0"/>
                  </a:outerShdw>
                </a:effectLst>
                <a:latin typeface="Century Gothic" pitchFamily="34" charset="0"/>
              </a:rPr>
              <a:t> June</a:t>
            </a:r>
          </a:p>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Escorted to tents  </a:t>
            </a:r>
          </a:p>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Booking in procedures explained</a:t>
            </a:r>
          </a:p>
          <a:p>
            <a:pPr>
              <a:spcBef>
                <a:spcPct val="50000"/>
              </a:spcBef>
              <a:buFontTx/>
              <a:buChar char="•"/>
              <a:defRPr/>
            </a:pPr>
            <a:r>
              <a:rPr lang="en-GB" sz="2800" b="1" dirty="0">
                <a:solidFill>
                  <a:srgbClr val="FF0000"/>
                </a:solidFill>
                <a:effectLst>
                  <a:outerShdw blurRad="38100" dist="38100" dir="2700000" algn="tl">
                    <a:srgbClr val="C0C0C0"/>
                  </a:outerShdw>
                </a:effectLst>
                <a:latin typeface="Century Gothic" pitchFamily="34" charset="0"/>
              </a:rPr>
              <a:t>Children settle in</a:t>
            </a:r>
          </a:p>
          <a:p>
            <a:pPr>
              <a:spcBef>
                <a:spcPct val="50000"/>
              </a:spcBef>
              <a:defRPr/>
            </a:pPr>
            <a:br>
              <a:rPr lang="en-US" sz="1400" b="1" dirty="0">
                <a:solidFill>
                  <a:srgbClr val="FF0000"/>
                </a:solidFill>
                <a:effectLst>
                  <a:outerShdw blurRad="38100" dist="38100" dir="2700000" algn="tl">
                    <a:srgbClr val="C0C0C0"/>
                  </a:outerShdw>
                </a:effectLst>
                <a:latin typeface="Century Gothic" pitchFamily="34" charset="0"/>
              </a:rPr>
            </a:br>
            <a:br>
              <a:rPr lang="en-US" sz="1400" b="1" dirty="0">
                <a:solidFill>
                  <a:srgbClr val="FF0000"/>
                </a:solidFill>
                <a:effectLst>
                  <a:outerShdw blurRad="38100" dist="38100" dir="2700000" algn="tl">
                    <a:srgbClr val="C0C0C0"/>
                  </a:outerShdw>
                </a:effectLst>
                <a:latin typeface="Century Gothic" pitchFamily="34" charset="0"/>
              </a:rPr>
            </a:br>
            <a:br>
              <a:rPr lang="en-US" sz="1400" b="1" dirty="0">
                <a:solidFill>
                  <a:srgbClr val="FF0000"/>
                </a:solidFill>
                <a:effectLst>
                  <a:outerShdw blurRad="38100" dist="38100" dir="2700000" algn="tl">
                    <a:srgbClr val="C0C0C0"/>
                  </a:outerShdw>
                </a:effectLst>
                <a:latin typeface="Century Gothic" pitchFamily="34" charset="0"/>
              </a:rPr>
            </a:br>
            <a:endParaRPr lang="en-US" sz="1400" b="1" dirty="0">
              <a:solidFill>
                <a:srgbClr val="FF0000"/>
              </a:solidFill>
              <a:effectLst>
                <a:outerShdw blurRad="38100" dist="38100" dir="2700000" algn="tl">
                  <a:srgbClr val="C0C0C0"/>
                </a:outerShdw>
              </a:effectLst>
              <a:latin typeface="Century Gothic" pitchFamily="34" charset="0"/>
            </a:endParaRPr>
          </a:p>
          <a:p>
            <a:pPr>
              <a:spcBef>
                <a:spcPct val="50000"/>
              </a:spcBef>
              <a:buFontTx/>
              <a:buChar char="•"/>
              <a:defRPr/>
            </a:pPr>
            <a:r>
              <a:rPr lang="en-US" sz="2800" b="1" dirty="0">
                <a:solidFill>
                  <a:srgbClr val="FF0000"/>
                </a:solidFill>
                <a:effectLst>
                  <a:outerShdw blurRad="38100" dist="38100" dir="2700000" algn="tl">
                    <a:srgbClr val="C0C0C0"/>
                  </a:outerShdw>
                </a:effectLst>
                <a:latin typeface="Century Gothic" pitchFamily="34" charset="0"/>
              </a:rPr>
              <a:t>Children collected from </a:t>
            </a:r>
            <a:r>
              <a:rPr lang="en-US" sz="2800" b="1" dirty="0" err="1">
                <a:solidFill>
                  <a:srgbClr val="FF0000"/>
                </a:solidFill>
                <a:effectLst>
                  <a:outerShdw blurRad="38100" dist="38100" dir="2700000" algn="tl">
                    <a:srgbClr val="C0C0C0"/>
                  </a:outerShdw>
                </a:effectLst>
                <a:latin typeface="Century Gothic" pitchFamily="34" charset="0"/>
              </a:rPr>
              <a:t>Beaumanor</a:t>
            </a:r>
            <a:r>
              <a:rPr lang="en-US" sz="2800" b="1" dirty="0">
                <a:solidFill>
                  <a:srgbClr val="FF0000"/>
                </a:solidFill>
                <a:effectLst>
                  <a:outerShdw blurRad="38100" dist="38100" dir="2700000" algn="tl">
                    <a:srgbClr val="C0C0C0"/>
                  </a:outerShdw>
                </a:effectLst>
                <a:latin typeface="Century Gothic" pitchFamily="34" charset="0"/>
              </a:rPr>
              <a:t> at 1.30 pm</a:t>
            </a:r>
          </a:p>
          <a:p>
            <a:pPr>
              <a:spcBef>
                <a:spcPct val="50000"/>
              </a:spcBef>
              <a:defRPr/>
            </a:pPr>
            <a:r>
              <a:rPr lang="en-US" sz="2800" b="1" dirty="0">
                <a:solidFill>
                  <a:srgbClr val="FF0000"/>
                </a:solidFill>
                <a:effectLst>
                  <a:outerShdw blurRad="38100" dist="38100" dir="2700000" algn="tl">
                    <a:srgbClr val="C0C0C0"/>
                  </a:outerShdw>
                </a:effectLst>
                <a:latin typeface="Century Gothic" pitchFamily="34" charset="0"/>
              </a:rPr>
              <a:t>   Wednesday 7</a:t>
            </a:r>
            <a:r>
              <a:rPr lang="en-US" sz="2800" b="1" baseline="30000" dirty="0">
                <a:solidFill>
                  <a:srgbClr val="FF0000"/>
                </a:solidFill>
                <a:effectLst>
                  <a:outerShdw blurRad="38100" dist="38100" dir="2700000" algn="tl">
                    <a:srgbClr val="C0C0C0"/>
                  </a:outerShdw>
                </a:effectLst>
                <a:latin typeface="Century Gothic" pitchFamily="34" charset="0"/>
              </a:rPr>
              <a:t>th</a:t>
            </a:r>
            <a:r>
              <a:rPr lang="en-US" sz="2800" b="1" dirty="0">
                <a:solidFill>
                  <a:srgbClr val="FF0000"/>
                </a:solidFill>
                <a:effectLst>
                  <a:outerShdw blurRad="38100" dist="38100" dir="2700000" algn="tl">
                    <a:srgbClr val="C0C0C0"/>
                  </a:outerShdw>
                </a:effectLst>
                <a:latin typeface="Century Gothic" pitchFamily="34" charset="0"/>
              </a:rPr>
              <a:t> June</a:t>
            </a:r>
            <a:endParaRPr lang="en-GB" sz="2800" b="1" dirty="0">
              <a:solidFill>
                <a:srgbClr val="FF0000"/>
              </a:solidFill>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1000"/>
                                  </p:stCondLst>
                                  <p:iterate type="lt">
                                    <p:tmPct val="0"/>
                                  </p:iterate>
                                  <p:childTnLst>
                                    <p:set>
                                      <p:cBhvr>
                                        <p:cTn id="6" dur="1" fill="hold">
                                          <p:stCondLst>
                                            <p:cond delay="0"/>
                                          </p:stCondLst>
                                        </p:cTn>
                                        <p:tgtEl>
                                          <p:spTgt spid="90114"/>
                                        </p:tgtEl>
                                        <p:attrNameLst>
                                          <p:attrName>style.visibility</p:attrName>
                                        </p:attrNameLst>
                                      </p:cBhvr>
                                      <p:to>
                                        <p:strVal val="visible"/>
                                      </p:to>
                                    </p:set>
                                    <p:anim calcmode="lin" valueType="num">
                                      <p:cBhvr>
                                        <p:cTn id="7" dur="1000" decel="50000" fill="hold">
                                          <p:stCondLst>
                                            <p:cond delay="0"/>
                                          </p:stCondLst>
                                        </p:cTn>
                                        <p:tgtEl>
                                          <p:spTgt spid="9011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9011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90114"/>
                                        </p:tgtEl>
                                        <p:attrNameLst>
                                          <p:attrName>ppt_w</p:attrName>
                                        </p:attrNameLst>
                                      </p:cBhvr>
                                      <p:tavLst>
                                        <p:tav tm="0">
                                          <p:val>
                                            <p:strVal val="#ppt_w*.05"/>
                                          </p:val>
                                        </p:tav>
                                        <p:tav tm="100000">
                                          <p:val>
                                            <p:strVal val="#ppt_w"/>
                                          </p:val>
                                        </p:tav>
                                      </p:tavLst>
                                    </p:anim>
                                    <p:anim calcmode="lin" valueType="num">
                                      <p:cBhvr>
                                        <p:cTn id="10" dur="2000" fill="hold"/>
                                        <p:tgtEl>
                                          <p:spTgt spid="9011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9011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9011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9011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90114"/>
                                        </p:tgtEl>
                                      </p:cBhvr>
                                    </p:animEffect>
                                  </p:childTnLst>
                                </p:cTn>
                              </p:par>
                            </p:childTnLst>
                          </p:cTn>
                        </p:par>
                        <p:par>
                          <p:cTn id="15" fill="hold" nodeType="afterGroup">
                            <p:stCondLst>
                              <p:cond delay="3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90115">
                                            <p:txEl>
                                              <p:pRg st="0" end="0"/>
                                            </p:txEl>
                                          </p:spTgt>
                                        </p:tgtEl>
                                        <p:attrNameLst>
                                          <p:attrName>style.visibility</p:attrName>
                                        </p:attrNameLst>
                                      </p:cBhvr>
                                      <p:to>
                                        <p:strVal val="visible"/>
                                      </p:to>
                                    </p:set>
                                    <p:anim calcmode="lin" valueType="num">
                                      <p:cBhvr>
                                        <p:cTn id="18" dur="5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0115">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90115">
                                            <p:txEl>
                                              <p:pRg st="0" end="0"/>
                                            </p:txEl>
                                          </p:spTgt>
                                        </p:tgtEl>
                                        <p:attrNameLst>
                                          <p:attrName>style.rotation</p:attrName>
                                        </p:attrNameLst>
                                      </p:cBhvr>
                                      <p:tavLst>
                                        <p:tav tm="0">
                                          <p:val>
                                            <p:fltVal val="90"/>
                                          </p:val>
                                        </p:tav>
                                        <p:tav tm="100000">
                                          <p:val>
                                            <p:fltVal val="0"/>
                                          </p:val>
                                        </p:tav>
                                      </p:tavLst>
                                    </p:anim>
                                    <p:animEffect transition="in" filter="fade">
                                      <p:cBhvr>
                                        <p:cTn id="21" dur="500"/>
                                        <p:tgtEl>
                                          <p:spTgt spid="90115">
                                            <p:txEl>
                                              <p:pRg st="0" end="0"/>
                                            </p:txEl>
                                          </p:spTgt>
                                        </p:tgtEl>
                                      </p:cBhvr>
                                    </p:animEffect>
                                  </p:childTnLst>
                                </p:cTn>
                              </p:par>
                            </p:childTnLst>
                          </p:cTn>
                        </p:par>
                        <p:par>
                          <p:cTn id="22" fill="hold">
                            <p:stCondLst>
                              <p:cond delay="4675"/>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90115">
                                            <p:txEl>
                                              <p:pRg st="1" end="1"/>
                                            </p:txEl>
                                          </p:spTgt>
                                        </p:tgtEl>
                                        <p:attrNameLst>
                                          <p:attrName>style.visibility</p:attrName>
                                        </p:attrNameLst>
                                      </p:cBhvr>
                                      <p:to>
                                        <p:strVal val="visible"/>
                                      </p:to>
                                    </p:set>
                                    <p:anim calcmode="lin" valueType="num">
                                      <p:cBhvr>
                                        <p:cTn id="25" dur="500" fill="hold"/>
                                        <p:tgtEl>
                                          <p:spTgt spid="9011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90115">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90115">
                                            <p:txEl>
                                              <p:pRg st="1" end="1"/>
                                            </p:txEl>
                                          </p:spTgt>
                                        </p:tgtEl>
                                        <p:attrNameLst>
                                          <p:attrName>style.rotation</p:attrName>
                                        </p:attrNameLst>
                                      </p:cBhvr>
                                      <p:tavLst>
                                        <p:tav tm="0">
                                          <p:val>
                                            <p:fltVal val="90"/>
                                          </p:val>
                                        </p:tav>
                                        <p:tav tm="100000">
                                          <p:val>
                                            <p:fltVal val="0"/>
                                          </p:val>
                                        </p:tav>
                                      </p:tavLst>
                                    </p:anim>
                                    <p:animEffect transition="in" filter="fade">
                                      <p:cBhvr>
                                        <p:cTn id="28" dur="500"/>
                                        <p:tgtEl>
                                          <p:spTgt spid="90115">
                                            <p:txEl>
                                              <p:pRg st="1" end="1"/>
                                            </p:txEl>
                                          </p:spTgt>
                                        </p:tgtEl>
                                      </p:cBhvr>
                                    </p:animEffect>
                                  </p:childTnLst>
                                </p:cTn>
                              </p:par>
                            </p:childTnLst>
                          </p:cTn>
                        </p:par>
                        <p:par>
                          <p:cTn id="29" fill="hold" nodeType="afterGroup">
                            <p:stCondLst>
                              <p:cond delay="5525"/>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90115">
                                            <p:txEl>
                                              <p:pRg st="2" end="2"/>
                                            </p:txEl>
                                          </p:spTgt>
                                        </p:tgtEl>
                                        <p:attrNameLst>
                                          <p:attrName>style.visibility</p:attrName>
                                        </p:attrNameLst>
                                      </p:cBhvr>
                                      <p:to>
                                        <p:strVal val="visible"/>
                                      </p:to>
                                    </p:set>
                                    <p:anim calcmode="lin" valueType="num">
                                      <p:cBhvr>
                                        <p:cTn id="32"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90115">
                                            <p:txEl>
                                              <p:pRg st="2" end="2"/>
                                            </p:txEl>
                                          </p:spTgt>
                                        </p:tgtEl>
                                        <p:attrNameLst>
                                          <p:attrName>ppt_h</p:attrName>
                                        </p:attrNameLst>
                                      </p:cBhvr>
                                      <p:tavLst>
                                        <p:tav tm="0">
                                          <p:val>
                                            <p:fltVal val="0"/>
                                          </p:val>
                                        </p:tav>
                                        <p:tav tm="100000">
                                          <p:val>
                                            <p:strVal val="#ppt_h"/>
                                          </p:val>
                                        </p:tav>
                                      </p:tavLst>
                                    </p:anim>
                                    <p:anim calcmode="lin" valueType="num">
                                      <p:cBhvr>
                                        <p:cTn id="34" dur="500" fill="hold"/>
                                        <p:tgtEl>
                                          <p:spTgt spid="90115">
                                            <p:txEl>
                                              <p:pRg st="2" end="2"/>
                                            </p:txEl>
                                          </p:spTgt>
                                        </p:tgtEl>
                                        <p:attrNameLst>
                                          <p:attrName>style.rotation</p:attrName>
                                        </p:attrNameLst>
                                      </p:cBhvr>
                                      <p:tavLst>
                                        <p:tav tm="0">
                                          <p:val>
                                            <p:fltVal val="90"/>
                                          </p:val>
                                        </p:tav>
                                        <p:tav tm="100000">
                                          <p:val>
                                            <p:fltVal val="0"/>
                                          </p:val>
                                        </p:tav>
                                      </p:tavLst>
                                    </p:anim>
                                    <p:animEffect transition="in" filter="fade">
                                      <p:cBhvr>
                                        <p:cTn id="35" dur="500"/>
                                        <p:tgtEl>
                                          <p:spTgt spid="90115">
                                            <p:txEl>
                                              <p:pRg st="2" end="2"/>
                                            </p:txEl>
                                          </p:spTgt>
                                        </p:tgtEl>
                                      </p:cBhvr>
                                    </p:animEffect>
                                  </p:childTnLst>
                                </p:cTn>
                              </p:par>
                            </p:childTnLst>
                          </p:cTn>
                        </p:par>
                        <p:par>
                          <p:cTn id="36" fill="hold" nodeType="afterGroup">
                            <p:stCondLst>
                              <p:cond delay="6700"/>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90115">
                                            <p:txEl>
                                              <p:pRg st="3" end="3"/>
                                            </p:txEl>
                                          </p:spTgt>
                                        </p:tgtEl>
                                        <p:attrNameLst>
                                          <p:attrName>style.visibility</p:attrName>
                                        </p:attrNameLst>
                                      </p:cBhvr>
                                      <p:to>
                                        <p:strVal val="visible"/>
                                      </p:to>
                                    </p:set>
                                    <p:anim calcmode="lin" valueType="num">
                                      <p:cBhvr>
                                        <p:cTn id="39" dur="500" fill="hold"/>
                                        <p:tgtEl>
                                          <p:spTgt spid="9011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9011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90115">
                                            <p:txEl>
                                              <p:pRg st="3" end="3"/>
                                            </p:txEl>
                                          </p:spTgt>
                                        </p:tgtEl>
                                        <p:attrNameLst>
                                          <p:attrName>style.rotation</p:attrName>
                                        </p:attrNameLst>
                                      </p:cBhvr>
                                      <p:tavLst>
                                        <p:tav tm="0">
                                          <p:val>
                                            <p:fltVal val="90"/>
                                          </p:val>
                                        </p:tav>
                                        <p:tav tm="100000">
                                          <p:val>
                                            <p:fltVal val="0"/>
                                          </p:val>
                                        </p:tav>
                                      </p:tavLst>
                                    </p:anim>
                                    <p:animEffect transition="in" filter="fade">
                                      <p:cBhvr>
                                        <p:cTn id="42" dur="500"/>
                                        <p:tgtEl>
                                          <p:spTgt spid="90115">
                                            <p:txEl>
                                              <p:pRg st="3" end="3"/>
                                            </p:txEl>
                                          </p:spTgt>
                                        </p:tgtEl>
                                      </p:cBhvr>
                                    </p:animEffect>
                                  </p:childTnLst>
                                </p:cTn>
                              </p:par>
                            </p:childTnLst>
                          </p:cTn>
                        </p:par>
                        <p:par>
                          <p:cTn id="43" fill="hold">
                            <p:stCondLst>
                              <p:cond delay="7575"/>
                            </p:stCondLst>
                            <p:childTnLst>
                              <p:par>
                                <p:cTn id="44" presetID="31" presetClass="entr" presetSubtype="0" fill="hold" nodeType="afterEffect">
                                  <p:stCondLst>
                                    <p:cond delay="0"/>
                                  </p:stCondLst>
                                  <p:iterate type="lt">
                                    <p:tmPct val="5000"/>
                                  </p:iterate>
                                  <p:childTnLst>
                                    <p:set>
                                      <p:cBhvr>
                                        <p:cTn id="45" dur="1" fill="hold">
                                          <p:stCondLst>
                                            <p:cond delay="0"/>
                                          </p:stCondLst>
                                        </p:cTn>
                                        <p:tgtEl>
                                          <p:spTgt spid="90115">
                                            <p:txEl>
                                              <p:pRg st="4" end="4"/>
                                            </p:txEl>
                                          </p:spTgt>
                                        </p:tgtEl>
                                        <p:attrNameLst>
                                          <p:attrName>style.visibility</p:attrName>
                                        </p:attrNameLst>
                                      </p:cBhvr>
                                      <p:to>
                                        <p:strVal val="visible"/>
                                      </p:to>
                                    </p:set>
                                    <p:anim calcmode="lin" valueType="num">
                                      <p:cBhvr>
                                        <p:cTn id="46" dur="500" fill="hold"/>
                                        <p:tgtEl>
                                          <p:spTgt spid="90115">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90115">
                                            <p:txEl>
                                              <p:pRg st="4" end="4"/>
                                            </p:txEl>
                                          </p:spTgt>
                                        </p:tgtEl>
                                        <p:attrNameLst>
                                          <p:attrName>ppt_h</p:attrName>
                                        </p:attrNameLst>
                                      </p:cBhvr>
                                      <p:tavLst>
                                        <p:tav tm="0">
                                          <p:val>
                                            <p:fltVal val="0"/>
                                          </p:val>
                                        </p:tav>
                                        <p:tav tm="100000">
                                          <p:val>
                                            <p:strVal val="#ppt_h"/>
                                          </p:val>
                                        </p:tav>
                                      </p:tavLst>
                                    </p:anim>
                                    <p:anim calcmode="lin" valueType="num">
                                      <p:cBhvr>
                                        <p:cTn id="48" dur="500" fill="hold"/>
                                        <p:tgtEl>
                                          <p:spTgt spid="90115">
                                            <p:txEl>
                                              <p:pRg st="4" end="4"/>
                                            </p:txEl>
                                          </p:spTgt>
                                        </p:tgtEl>
                                        <p:attrNameLst>
                                          <p:attrName>style.rotation</p:attrName>
                                        </p:attrNameLst>
                                      </p:cBhvr>
                                      <p:tavLst>
                                        <p:tav tm="0">
                                          <p:val>
                                            <p:fltVal val="90"/>
                                          </p:val>
                                        </p:tav>
                                        <p:tav tm="100000">
                                          <p:val>
                                            <p:fltVal val="0"/>
                                          </p:val>
                                        </p:tav>
                                      </p:tavLst>
                                    </p:anim>
                                    <p:animEffect transition="in" filter="fade">
                                      <p:cBhvr>
                                        <p:cTn id="49" dur="500"/>
                                        <p:tgtEl>
                                          <p:spTgt spid="90115">
                                            <p:txEl>
                                              <p:pRg st="4" end="4"/>
                                            </p:txEl>
                                          </p:spTgt>
                                        </p:tgtEl>
                                      </p:cBhvr>
                                    </p:animEffect>
                                  </p:childTnLst>
                                </p:cTn>
                              </p:par>
                            </p:childTnLst>
                          </p:cTn>
                        </p:par>
                        <p:par>
                          <p:cTn id="50" fill="hold">
                            <p:stCondLst>
                              <p:cond delay="8050"/>
                            </p:stCondLst>
                            <p:childTnLst>
                              <p:par>
                                <p:cTn id="51" presetID="31" presetClass="entr" presetSubtype="0" fill="hold" nodeType="afterEffect">
                                  <p:stCondLst>
                                    <p:cond delay="0"/>
                                  </p:stCondLst>
                                  <p:iterate type="lt">
                                    <p:tmPct val="5000"/>
                                  </p:iterate>
                                  <p:childTnLst>
                                    <p:set>
                                      <p:cBhvr>
                                        <p:cTn id="52" dur="1" fill="hold">
                                          <p:stCondLst>
                                            <p:cond delay="0"/>
                                          </p:stCondLst>
                                        </p:cTn>
                                        <p:tgtEl>
                                          <p:spTgt spid="90115">
                                            <p:txEl>
                                              <p:pRg st="5" end="5"/>
                                            </p:txEl>
                                          </p:spTgt>
                                        </p:tgtEl>
                                        <p:attrNameLst>
                                          <p:attrName>style.visibility</p:attrName>
                                        </p:attrNameLst>
                                      </p:cBhvr>
                                      <p:to>
                                        <p:strVal val="visible"/>
                                      </p:to>
                                    </p:set>
                                    <p:anim calcmode="lin" valueType="num">
                                      <p:cBhvr>
                                        <p:cTn id="53" dur="500" fill="hold"/>
                                        <p:tgtEl>
                                          <p:spTgt spid="90115">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90115">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90115">
                                            <p:txEl>
                                              <p:pRg st="5" end="5"/>
                                            </p:txEl>
                                          </p:spTgt>
                                        </p:tgtEl>
                                        <p:attrNameLst>
                                          <p:attrName>style.rotation</p:attrName>
                                        </p:attrNameLst>
                                      </p:cBhvr>
                                      <p:tavLst>
                                        <p:tav tm="0">
                                          <p:val>
                                            <p:fltVal val="90"/>
                                          </p:val>
                                        </p:tav>
                                        <p:tav tm="100000">
                                          <p:val>
                                            <p:fltVal val="0"/>
                                          </p:val>
                                        </p:tav>
                                      </p:tavLst>
                                    </p:anim>
                                    <p:animEffect transition="in" filter="fade">
                                      <p:cBhvr>
                                        <p:cTn id="56" dur="500"/>
                                        <p:tgtEl>
                                          <p:spTgt spid="90115">
                                            <p:txEl>
                                              <p:pRg st="5" end="5"/>
                                            </p:txEl>
                                          </p:spTgt>
                                        </p:tgtEl>
                                      </p:cBhvr>
                                    </p:animEffect>
                                  </p:childTnLst>
                                </p:cTn>
                              </p:par>
                            </p:childTnLst>
                          </p:cTn>
                        </p:par>
                        <p:par>
                          <p:cTn id="57" fill="hold">
                            <p:stCondLst>
                              <p:cond delay="9475"/>
                            </p:stCondLst>
                            <p:childTnLst>
                              <p:par>
                                <p:cTn id="58" presetID="31" presetClass="entr" presetSubtype="0" fill="hold" nodeType="afterEffect">
                                  <p:stCondLst>
                                    <p:cond delay="0"/>
                                  </p:stCondLst>
                                  <p:iterate type="lt">
                                    <p:tmPct val="5000"/>
                                  </p:iterate>
                                  <p:childTnLst>
                                    <p:set>
                                      <p:cBhvr>
                                        <p:cTn id="59" dur="1" fill="hold">
                                          <p:stCondLst>
                                            <p:cond delay="0"/>
                                          </p:stCondLst>
                                        </p:cTn>
                                        <p:tgtEl>
                                          <p:spTgt spid="90115">
                                            <p:txEl>
                                              <p:pRg st="6" end="6"/>
                                            </p:txEl>
                                          </p:spTgt>
                                        </p:tgtEl>
                                        <p:attrNameLst>
                                          <p:attrName>style.visibility</p:attrName>
                                        </p:attrNameLst>
                                      </p:cBhvr>
                                      <p:to>
                                        <p:strVal val="visible"/>
                                      </p:to>
                                    </p:set>
                                    <p:anim calcmode="lin" valueType="num">
                                      <p:cBhvr>
                                        <p:cTn id="60" dur="500" fill="hold"/>
                                        <p:tgtEl>
                                          <p:spTgt spid="90115">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90115">
                                            <p:txEl>
                                              <p:pRg st="6" end="6"/>
                                            </p:txEl>
                                          </p:spTgt>
                                        </p:tgtEl>
                                        <p:attrNameLst>
                                          <p:attrName>ppt_h</p:attrName>
                                        </p:attrNameLst>
                                      </p:cBhvr>
                                      <p:tavLst>
                                        <p:tav tm="0">
                                          <p:val>
                                            <p:fltVal val="0"/>
                                          </p:val>
                                        </p:tav>
                                        <p:tav tm="100000">
                                          <p:val>
                                            <p:strVal val="#ppt_h"/>
                                          </p:val>
                                        </p:tav>
                                      </p:tavLst>
                                    </p:anim>
                                    <p:anim calcmode="lin" valueType="num">
                                      <p:cBhvr>
                                        <p:cTn id="62" dur="500" fill="hold"/>
                                        <p:tgtEl>
                                          <p:spTgt spid="90115">
                                            <p:txEl>
                                              <p:pRg st="6" end="6"/>
                                            </p:txEl>
                                          </p:spTgt>
                                        </p:tgtEl>
                                        <p:attrNameLst>
                                          <p:attrName>style.rotation</p:attrName>
                                        </p:attrNameLst>
                                      </p:cBhvr>
                                      <p:tavLst>
                                        <p:tav tm="0">
                                          <p:val>
                                            <p:fltVal val="90"/>
                                          </p:val>
                                        </p:tav>
                                        <p:tav tm="100000">
                                          <p:val>
                                            <p:fltVal val="0"/>
                                          </p:val>
                                        </p:tav>
                                      </p:tavLst>
                                    </p:anim>
                                    <p:animEffect transition="in" filter="fade">
                                      <p:cBhvr>
                                        <p:cTn id="63" dur="5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54050"/>
            <a:ext cx="68770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Text Box 3"/>
          <p:cNvSpPr txBox="1">
            <a:spLocks noChangeArrowheads="1"/>
          </p:cNvSpPr>
          <p:nvPr/>
        </p:nvSpPr>
        <p:spPr bwMode="auto">
          <a:xfrm>
            <a:off x="-58738" y="1027113"/>
            <a:ext cx="2592388"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Problem Solving</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Safety</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Teamwork</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Life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Knowledge</a:t>
            </a:r>
          </a:p>
          <a:p>
            <a:pPr>
              <a:spcBef>
                <a:spcPct val="50000"/>
              </a:spcBef>
              <a:buFontTx/>
              <a:buChar char="•"/>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Achievement</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8243">
                                            <p:txEl>
                                              <p:pRg st="2" end="2"/>
                                            </p:txEl>
                                          </p:spTgt>
                                        </p:tgtEl>
                                        <p:attrNameLst>
                                          <p:attrName>style.visibility</p:attrName>
                                        </p:attrNameLst>
                                      </p:cBhvr>
                                      <p:to>
                                        <p:strVal val="visible"/>
                                      </p:to>
                                    </p:set>
                                    <p:anim calcmode="lin" valueType="num">
                                      <p:cBhvr>
                                        <p:cTn id="7" dur="500" fill="hold"/>
                                        <p:tgtEl>
                                          <p:spTgt spid="13824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38243">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138243">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138243">
                                            <p:txEl>
                                              <p:pRg st="2" end="2"/>
                                            </p:txEl>
                                          </p:spTgt>
                                        </p:tgtEl>
                                      </p:cBhvr>
                                    </p:animEffect>
                                  </p:childTnLst>
                                </p:cTn>
                              </p:par>
                            </p:childTnLst>
                          </p:cTn>
                        </p:par>
                        <p:par>
                          <p:cTn id="11" fill="hold" nodeType="afterGroup">
                            <p:stCondLst>
                              <p:cond delay="625"/>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38243">
                                            <p:txEl>
                                              <p:pRg st="4" end="4"/>
                                            </p:txEl>
                                          </p:spTgt>
                                        </p:tgtEl>
                                        <p:attrNameLst>
                                          <p:attrName>style.visibility</p:attrName>
                                        </p:attrNameLst>
                                      </p:cBhvr>
                                      <p:to>
                                        <p:strVal val="visible"/>
                                      </p:to>
                                    </p:set>
                                    <p:anim calcmode="lin" valueType="num">
                                      <p:cBhvr>
                                        <p:cTn id="14" dur="500" fill="hold"/>
                                        <p:tgtEl>
                                          <p:spTgt spid="13824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38243">
                                            <p:txEl>
                                              <p:pRg st="4" end="4"/>
                                            </p:txEl>
                                          </p:spTgt>
                                        </p:tgtEl>
                                        <p:attrNameLst>
                                          <p:attrName>ppt_h</p:attrName>
                                        </p:attrNameLst>
                                      </p:cBhvr>
                                      <p:tavLst>
                                        <p:tav tm="0">
                                          <p:val>
                                            <p:fltVal val="0"/>
                                          </p:val>
                                        </p:tav>
                                        <p:tav tm="100000">
                                          <p:val>
                                            <p:strVal val="#ppt_h"/>
                                          </p:val>
                                        </p:tav>
                                      </p:tavLst>
                                    </p:anim>
                                    <p:anim calcmode="lin" valueType="num">
                                      <p:cBhvr>
                                        <p:cTn id="16" dur="500" fill="hold"/>
                                        <p:tgtEl>
                                          <p:spTgt spid="138243">
                                            <p:txEl>
                                              <p:pRg st="4" end="4"/>
                                            </p:txEl>
                                          </p:spTgt>
                                        </p:tgtEl>
                                        <p:attrNameLst>
                                          <p:attrName>style.rotation</p:attrName>
                                        </p:attrNameLst>
                                      </p:cBhvr>
                                      <p:tavLst>
                                        <p:tav tm="0">
                                          <p:val>
                                            <p:fltVal val="90"/>
                                          </p:val>
                                        </p:tav>
                                        <p:tav tm="100000">
                                          <p:val>
                                            <p:fltVal val="0"/>
                                          </p:val>
                                        </p:tav>
                                      </p:tavLst>
                                    </p:anim>
                                    <p:animEffect transition="in" filter="fade">
                                      <p:cBhvr>
                                        <p:cTn id="17" dur="500"/>
                                        <p:tgtEl>
                                          <p:spTgt spid="138243">
                                            <p:txEl>
                                              <p:pRg st="4" end="4"/>
                                            </p:txEl>
                                          </p:spTgt>
                                        </p:tgtEl>
                                      </p:cBhvr>
                                    </p:animEffect>
                                  </p:childTnLst>
                                </p:cTn>
                              </p:par>
                            </p:childTnLst>
                          </p:cTn>
                        </p:par>
                        <p:par>
                          <p:cTn id="18" fill="hold" nodeType="afterGroup">
                            <p:stCondLst>
                              <p:cond delay="13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38243">
                                            <p:txEl>
                                              <p:pRg st="0" end="0"/>
                                            </p:txEl>
                                          </p:spTgt>
                                        </p:tgtEl>
                                        <p:attrNameLst>
                                          <p:attrName>style.visibility</p:attrName>
                                        </p:attrNameLst>
                                      </p:cBhvr>
                                      <p:to>
                                        <p:strVal val="visible"/>
                                      </p:to>
                                    </p:set>
                                    <p:anim calcmode="lin" valueType="num">
                                      <p:cBhvr>
                                        <p:cTn id="21" dur="5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8243">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138243">
                                            <p:txEl>
                                              <p:pRg st="0" end="0"/>
                                            </p:txEl>
                                          </p:spTgt>
                                        </p:tgtEl>
                                        <p:attrNameLst>
                                          <p:attrName>style.rotation</p:attrName>
                                        </p:attrNameLst>
                                      </p:cBhvr>
                                      <p:tavLst>
                                        <p:tav tm="0">
                                          <p:val>
                                            <p:fltVal val="90"/>
                                          </p:val>
                                        </p:tav>
                                        <p:tav tm="100000">
                                          <p:val>
                                            <p:fltVal val="0"/>
                                          </p:val>
                                        </p:tav>
                                      </p:tavLst>
                                    </p:anim>
                                    <p:animEffect transition="in" filter="fade">
                                      <p:cBhvr>
                                        <p:cTn id="24" dur="500"/>
                                        <p:tgtEl>
                                          <p:spTgt spid="138243">
                                            <p:txEl>
                                              <p:pRg st="0" end="0"/>
                                            </p:txEl>
                                          </p:spTgt>
                                        </p:tgtEl>
                                      </p:cBhvr>
                                    </p:animEffect>
                                  </p:childTnLst>
                                </p:cTn>
                              </p:par>
                            </p:childTnLst>
                          </p:cTn>
                        </p:par>
                        <p:par>
                          <p:cTn id="25" fill="hold" nodeType="afterGroup">
                            <p:stCondLst>
                              <p:cond delay="21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138243">
                                            <p:txEl>
                                              <p:pRg st="6" end="6"/>
                                            </p:txEl>
                                          </p:spTgt>
                                        </p:tgtEl>
                                        <p:attrNameLst>
                                          <p:attrName>style.visibility</p:attrName>
                                        </p:attrNameLst>
                                      </p:cBhvr>
                                      <p:to>
                                        <p:strVal val="visible"/>
                                      </p:to>
                                    </p:set>
                                    <p:anim calcmode="lin" valueType="num">
                                      <p:cBhvr>
                                        <p:cTn id="28" dur="500" fill="hold"/>
                                        <p:tgtEl>
                                          <p:spTgt spid="13824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3824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13824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138243">
                                            <p:txEl>
                                              <p:pRg st="6" end="6"/>
                                            </p:txEl>
                                          </p:spTgt>
                                        </p:tgtEl>
                                      </p:cBhvr>
                                    </p:animEffect>
                                  </p:childTnLst>
                                </p:cTn>
                              </p:par>
                            </p:childTnLst>
                          </p:cTn>
                        </p:par>
                        <p:par>
                          <p:cTn id="32" fill="hold" nodeType="afterGroup">
                            <p:stCondLst>
                              <p:cond delay="28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38243">
                                            <p:txEl>
                                              <p:pRg st="8" end="8"/>
                                            </p:txEl>
                                          </p:spTgt>
                                        </p:tgtEl>
                                        <p:attrNameLst>
                                          <p:attrName>style.visibility</p:attrName>
                                        </p:attrNameLst>
                                      </p:cBhvr>
                                      <p:to>
                                        <p:strVal val="visible"/>
                                      </p:to>
                                    </p:set>
                                    <p:anim calcmode="lin" valueType="num">
                                      <p:cBhvr>
                                        <p:cTn id="35" dur="500" fill="hold"/>
                                        <p:tgtEl>
                                          <p:spTgt spid="13824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3824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13824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138243">
                                            <p:txEl>
                                              <p:pRg st="8" end="8"/>
                                            </p:txEl>
                                          </p:spTgt>
                                        </p:tgtEl>
                                      </p:cBhvr>
                                    </p:animEffect>
                                  </p:childTnLst>
                                </p:cTn>
                              </p:par>
                            </p:childTnLst>
                          </p:cTn>
                        </p:par>
                        <p:par>
                          <p:cTn id="39" fill="hold" nodeType="afterGroup">
                            <p:stCondLst>
                              <p:cond delay="35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38243">
                                            <p:txEl>
                                              <p:pRg st="10" end="10"/>
                                            </p:txEl>
                                          </p:spTgt>
                                        </p:tgtEl>
                                        <p:attrNameLst>
                                          <p:attrName>style.visibility</p:attrName>
                                        </p:attrNameLst>
                                      </p:cBhvr>
                                      <p:to>
                                        <p:strVal val="visible"/>
                                      </p:to>
                                    </p:set>
                                    <p:anim calcmode="lin" valueType="num">
                                      <p:cBhvr>
                                        <p:cTn id="42" dur="500" fill="hold"/>
                                        <p:tgtEl>
                                          <p:spTgt spid="13824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38243">
                                            <p:txEl>
                                              <p:pRg st="10" end="10"/>
                                            </p:txEl>
                                          </p:spTgt>
                                        </p:tgtEl>
                                        <p:attrNameLst>
                                          <p:attrName>ppt_h</p:attrName>
                                        </p:attrNameLst>
                                      </p:cBhvr>
                                      <p:tavLst>
                                        <p:tav tm="0">
                                          <p:val>
                                            <p:fltVal val="0"/>
                                          </p:val>
                                        </p:tav>
                                        <p:tav tm="100000">
                                          <p:val>
                                            <p:strVal val="#ppt_h"/>
                                          </p:val>
                                        </p:tav>
                                      </p:tavLst>
                                    </p:anim>
                                    <p:anim calcmode="lin" valueType="num">
                                      <p:cBhvr>
                                        <p:cTn id="44" dur="500" fill="hold"/>
                                        <p:tgtEl>
                                          <p:spTgt spid="138243">
                                            <p:txEl>
                                              <p:pRg st="10" end="10"/>
                                            </p:txEl>
                                          </p:spTgt>
                                        </p:tgtEl>
                                        <p:attrNameLst>
                                          <p:attrName>style.rotation</p:attrName>
                                        </p:attrNameLst>
                                      </p:cBhvr>
                                      <p:tavLst>
                                        <p:tav tm="0">
                                          <p:val>
                                            <p:fltVal val="90"/>
                                          </p:val>
                                        </p:tav>
                                        <p:tav tm="100000">
                                          <p:val>
                                            <p:fltVal val="0"/>
                                          </p:val>
                                        </p:tav>
                                      </p:tavLst>
                                    </p:anim>
                                    <p:animEffect transition="in" filter="fade">
                                      <p:cBhvr>
                                        <p:cTn id="45" dur="500"/>
                                        <p:tgtEl>
                                          <p:spTgt spid="138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611188"/>
            <a:ext cx="6899275"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Text Box 17"/>
          <p:cNvSpPr txBox="1">
            <a:spLocks noChangeArrowheads="1"/>
          </p:cNvSpPr>
          <p:nvPr/>
        </p:nvSpPr>
        <p:spPr bwMode="auto">
          <a:xfrm>
            <a:off x="-36513" y="1196975"/>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Technical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Knowledge </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Teamwork</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Journeying</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Challenge</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6337">
                                            <p:txEl>
                                              <p:pRg st="0" end="0"/>
                                            </p:txEl>
                                          </p:spTgt>
                                        </p:tgtEl>
                                        <p:attrNameLst>
                                          <p:attrName>style.visibility</p:attrName>
                                        </p:attrNameLst>
                                      </p:cBhvr>
                                      <p:to>
                                        <p:strVal val="visible"/>
                                      </p:to>
                                    </p:set>
                                    <p:anim calcmode="lin" valueType="num">
                                      <p:cBhvr>
                                        <p:cTn id="7" dur="500" fill="hold"/>
                                        <p:tgtEl>
                                          <p:spTgt spid="563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3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6337">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6337">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6337">
                                            <p:txEl>
                                              <p:pRg st="2" end="2"/>
                                            </p:txEl>
                                          </p:spTgt>
                                        </p:tgtEl>
                                        <p:attrNameLst>
                                          <p:attrName>style.visibility</p:attrName>
                                        </p:attrNameLst>
                                      </p:cBhvr>
                                      <p:to>
                                        <p:strVal val="visible"/>
                                      </p:to>
                                    </p:set>
                                    <p:anim calcmode="lin" valueType="num">
                                      <p:cBhvr>
                                        <p:cTn id="14" dur="500" fill="hold"/>
                                        <p:tgtEl>
                                          <p:spTgt spid="5633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6337">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6337">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6337">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6337">
                                            <p:txEl>
                                              <p:pRg st="4" end="4"/>
                                            </p:txEl>
                                          </p:spTgt>
                                        </p:tgtEl>
                                        <p:attrNameLst>
                                          <p:attrName>style.visibility</p:attrName>
                                        </p:attrNameLst>
                                      </p:cBhvr>
                                      <p:to>
                                        <p:strVal val="visible"/>
                                      </p:to>
                                    </p:set>
                                    <p:anim calcmode="lin" valueType="num">
                                      <p:cBhvr>
                                        <p:cTn id="21" dur="500" fill="hold"/>
                                        <p:tgtEl>
                                          <p:spTgt spid="5633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6337">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6337">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6337">
                                            <p:txEl>
                                              <p:pRg st="4" end="4"/>
                                            </p:txEl>
                                          </p:spTgt>
                                        </p:tgtEl>
                                      </p:cBhvr>
                                    </p:animEffect>
                                  </p:childTnLst>
                                </p:cTn>
                              </p:par>
                            </p:childTnLst>
                          </p:cTn>
                        </p:par>
                        <p:par>
                          <p:cTn id="25" fill="hold" nodeType="afterGroup">
                            <p:stCondLst>
                              <p:cond delay="2225"/>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6337">
                                            <p:txEl>
                                              <p:pRg st="6" end="6"/>
                                            </p:txEl>
                                          </p:spTgt>
                                        </p:tgtEl>
                                        <p:attrNameLst>
                                          <p:attrName>style.visibility</p:attrName>
                                        </p:attrNameLst>
                                      </p:cBhvr>
                                      <p:to>
                                        <p:strVal val="visible"/>
                                      </p:to>
                                    </p:set>
                                    <p:anim calcmode="lin" valueType="num">
                                      <p:cBhvr>
                                        <p:cTn id="28" dur="500" fill="hold"/>
                                        <p:tgtEl>
                                          <p:spTgt spid="5633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6337">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6337">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6337">
                                            <p:txEl>
                                              <p:pRg st="6" end="6"/>
                                            </p:txEl>
                                          </p:spTgt>
                                        </p:tgtEl>
                                      </p:cBhvr>
                                    </p:animEffect>
                                  </p:childTnLst>
                                </p:cTn>
                              </p:par>
                            </p:childTnLst>
                          </p:cTn>
                        </p:par>
                        <p:par>
                          <p:cTn id="32" fill="hold" nodeType="afterGroup">
                            <p:stCondLst>
                              <p:cond delay="295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6337">
                                            <p:txEl>
                                              <p:pRg st="8" end="8"/>
                                            </p:txEl>
                                          </p:spTgt>
                                        </p:tgtEl>
                                        <p:attrNameLst>
                                          <p:attrName>style.visibility</p:attrName>
                                        </p:attrNameLst>
                                      </p:cBhvr>
                                      <p:to>
                                        <p:strVal val="visible"/>
                                      </p:to>
                                    </p:set>
                                    <p:anim calcmode="lin" valueType="num">
                                      <p:cBhvr>
                                        <p:cTn id="35" dur="500" fill="hold"/>
                                        <p:tgtEl>
                                          <p:spTgt spid="56337">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6337">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6337">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63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788988"/>
            <a:ext cx="6588125"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3" name="Text Box 17"/>
          <p:cNvSpPr txBox="1">
            <a:spLocks noChangeArrowheads="1"/>
          </p:cNvSpPr>
          <p:nvPr/>
        </p:nvSpPr>
        <p:spPr bwMode="auto">
          <a:xfrm>
            <a:off x="-36513" y="1196975"/>
            <a:ext cx="2592388"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defRPr/>
            </a:pPr>
            <a:r>
              <a:rPr lang="en-GB" sz="2000" b="1">
                <a:effectLst>
                  <a:outerShdw blurRad="38100" dist="38100" dir="2700000" algn="tl">
                    <a:srgbClr val="C0C0C0"/>
                  </a:outerShdw>
                </a:effectLst>
                <a:latin typeface="Century Gothic" pitchFamily="34" charset="0"/>
              </a:rPr>
              <a:t>Technical skills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Knowledge </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Games</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Team competition</a:t>
            </a:r>
          </a:p>
          <a:p>
            <a:pPr>
              <a:spcBef>
                <a:spcPct val="50000"/>
              </a:spcBef>
              <a:defRPr/>
            </a:pPr>
            <a:endParaRPr lang="en-GB" sz="2000" b="1">
              <a:effectLst>
                <a:outerShdw blurRad="38100" dist="38100" dir="2700000" algn="tl">
                  <a:srgbClr val="C0C0C0"/>
                </a:outerShdw>
              </a:effectLst>
              <a:latin typeface="Century Gothic" pitchFamily="34" charset="0"/>
            </a:endParaRPr>
          </a:p>
          <a:p>
            <a:pPr>
              <a:spcBef>
                <a:spcPct val="50000"/>
              </a:spcBef>
              <a:buFontTx/>
              <a:buChar char="•"/>
              <a:defRPr/>
            </a:pPr>
            <a:r>
              <a:rPr lang="en-GB" sz="2000" b="1">
                <a:effectLst>
                  <a:outerShdw blurRad="38100" dist="38100" dir="2700000" algn="tl">
                    <a:srgbClr val="C0C0C0"/>
                  </a:outerShdw>
                </a:effectLst>
                <a:latin typeface="Century Gothic" pitchFamily="34" charset="0"/>
              </a:rPr>
              <a:t>Life skills</a:t>
            </a:r>
          </a:p>
          <a:p>
            <a:pPr>
              <a:spcBef>
                <a:spcPct val="50000"/>
              </a:spcBef>
              <a:buFontTx/>
              <a:buChar char="•"/>
              <a:defRPr/>
            </a:pPr>
            <a:endParaRPr lang="en-GB" sz="2000" b="1">
              <a:effectLst>
                <a:outerShdw blurRad="38100" dist="38100" dir="2700000" algn="tl">
                  <a:srgbClr val="C0C0C0"/>
                </a:outerShdw>
              </a:effectLst>
              <a:latin typeface="Maiandra G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5313">
                                            <p:txEl>
                                              <p:pRg st="0" end="0"/>
                                            </p:txEl>
                                          </p:spTgt>
                                        </p:tgtEl>
                                        <p:attrNameLst>
                                          <p:attrName>style.visibility</p:attrName>
                                        </p:attrNameLst>
                                      </p:cBhvr>
                                      <p:to>
                                        <p:strVal val="visible"/>
                                      </p:to>
                                    </p:set>
                                    <p:anim calcmode="lin" valueType="num">
                                      <p:cBhvr>
                                        <p:cTn id="7" dur="500" fill="hold"/>
                                        <p:tgtEl>
                                          <p:spTgt spid="553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31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531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55313">
                                            <p:txEl>
                                              <p:pRg st="0" end="0"/>
                                            </p:txEl>
                                          </p:spTgt>
                                        </p:tgtEl>
                                      </p:cBhvr>
                                    </p:animEffect>
                                  </p:childTnLst>
                                </p:cTn>
                              </p:par>
                            </p:childTnLst>
                          </p:cTn>
                        </p:par>
                        <p:par>
                          <p:cTn id="11" fill="hold" nodeType="afterGroup">
                            <p:stCondLst>
                              <p:cond delay="8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5313">
                                            <p:txEl>
                                              <p:pRg st="2" end="2"/>
                                            </p:txEl>
                                          </p:spTgt>
                                        </p:tgtEl>
                                        <p:attrNameLst>
                                          <p:attrName>style.visibility</p:attrName>
                                        </p:attrNameLst>
                                      </p:cBhvr>
                                      <p:to>
                                        <p:strVal val="visible"/>
                                      </p:to>
                                    </p:set>
                                    <p:anim calcmode="lin" valueType="num">
                                      <p:cBhvr>
                                        <p:cTn id="14" dur="500" fill="hold"/>
                                        <p:tgtEl>
                                          <p:spTgt spid="5531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531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55313">
                                            <p:txEl>
                                              <p:pRg st="2" end="2"/>
                                            </p:txEl>
                                          </p:spTgt>
                                        </p:tgtEl>
                                        <p:attrNameLst>
                                          <p:attrName>style.rotation</p:attrName>
                                        </p:attrNameLst>
                                      </p:cBhvr>
                                      <p:tavLst>
                                        <p:tav tm="0">
                                          <p:val>
                                            <p:fltVal val="90"/>
                                          </p:val>
                                        </p:tav>
                                        <p:tav tm="100000">
                                          <p:val>
                                            <p:fltVal val="0"/>
                                          </p:val>
                                        </p:tav>
                                      </p:tavLst>
                                    </p:anim>
                                    <p:animEffect transition="in" filter="fade">
                                      <p:cBhvr>
                                        <p:cTn id="17" dur="500"/>
                                        <p:tgtEl>
                                          <p:spTgt spid="55313">
                                            <p:txEl>
                                              <p:pRg st="2" end="2"/>
                                            </p:txEl>
                                          </p:spTgt>
                                        </p:tgtEl>
                                      </p:cBhvr>
                                    </p:animEffect>
                                  </p:childTnLst>
                                </p:cTn>
                              </p:par>
                            </p:childTnLst>
                          </p:cTn>
                        </p:par>
                        <p:par>
                          <p:cTn id="18" fill="hold" nodeType="afterGroup">
                            <p:stCondLst>
                              <p:cond delay="155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55313">
                                            <p:txEl>
                                              <p:pRg st="4" end="4"/>
                                            </p:txEl>
                                          </p:spTgt>
                                        </p:tgtEl>
                                        <p:attrNameLst>
                                          <p:attrName>style.visibility</p:attrName>
                                        </p:attrNameLst>
                                      </p:cBhvr>
                                      <p:to>
                                        <p:strVal val="visible"/>
                                      </p:to>
                                    </p:set>
                                    <p:anim calcmode="lin" valueType="num">
                                      <p:cBhvr>
                                        <p:cTn id="21" dur="500" fill="hold"/>
                                        <p:tgtEl>
                                          <p:spTgt spid="5531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5313">
                                            <p:txEl>
                                              <p:pRg st="4" end="4"/>
                                            </p:txEl>
                                          </p:spTgt>
                                        </p:tgtEl>
                                        <p:attrNameLst>
                                          <p:attrName>ppt_h</p:attrName>
                                        </p:attrNameLst>
                                      </p:cBhvr>
                                      <p:tavLst>
                                        <p:tav tm="0">
                                          <p:val>
                                            <p:fltVal val="0"/>
                                          </p:val>
                                        </p:tav>
                                        <p:tav tm="100000">
                                          <p:val>
                                            <p:strVal val="#ppt_h"/>
                                          </p:val>
                                        </p:tav>
                                      </p:tavLst>
                                    </p:anim>
                                    <p:anim calcmode="lin" valueType="num">
                                      <p:cBhvr>
                                        <p:cTn id="23" dur="500" fill="hold"/>
                                        <p:tgtEl>
                                          <p:spTgt spid="55313">
                                            <p:txEl>
                                              <p:pRg st="4" end="4"/>
                                            </p:txEl>
                                          </p:spTgt>
                                        </p:tgtEl>
                                        <p:attrNameLst>
                                          <p:attrName>style.rotation</p:attrName>
                                        </p:attrNameLst>
                                      </p:cBhvr>
                                      <p:tavLst>
                                        <p:tav tm="0">
                                          <p:val>
                                            <p:fltVal val="90"/>
                                          </p:val>
                                        </p:tav>
                                        <p:tav tm="100000">
                                          <p:val>
                                            <p:fltVal val="0"/>
                                          </p:val>
                                        </p:tav>
                                      </p:tavLst>
                                    </p:anim>
                                    <p:animEffect transition="in" filter="fade">
                                      <p:cBhvr>
                                        <p:cTn id="24" dur="500"/>
                                        <p:tgtEl>
                                          <p:spTgt spid="55313">
                                            <p:txEl>
                                              <p:pRg st="4" end="4"/>
                                            </p:txEl>
                                          </p:spTgt>
                                        </p:tgtEl>
                                      </p:cBhvr>
                                    </p:animEffect>
                                  </p:childTnLst>
                                </p:cTn>
                              </p:par>
                            </p:childTnLst>
                          </p:cTn>
                        </p:par>
                        <p:par>
                          <p:cTn id="25" fill="hold" nodeType="afterGroup">
                            <p:stCondLst>
                              <p:cond delay="21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55313">
                                            <p:txEl>
                                              <p:pRg st="6" end="6"/>
                                            </p:txEl>
                                          </p:spTgt>
                                        </p:tgtEl>
                                        <p:attrNameLst>
                                          <p:attrName>style.visibility</p:attrName>
                                        </p:attrNameLst>
                                      </p:cBhvr>
                                      <p:to>
                                        <p:strVal val="visible"/>
                                      </p:to>
                                    </p:set>
                                    <p:anim calcmode="lin" valueType="num">
                                      <p:cBhvr>
                                        <p:cTn id="28" dur="500" fill="hold"/>
                                        <p:tgtEl>
                                          <p:spTgt spid="5531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5313">
                                            <p:txEl>
                                              <p:pRg st="6" end="6"/>
                                            </p:txEl>
                                          </p:spTgt>
                                        </p:tgtEl>
                                        <p:attrNameLst>
                                          <p:attrName>ppt_h</p:attrName>
                                        </p:attrNameLst>
                                      </p:cBhvr>
                                      <p:tavLst>
                                        <p:tav tm="0">
                                          <p:val>
                                            <p:fltVal val="0"/>
                                          </p:val>
                                        </p:tav>
                                        <p:tav tm="100000">
                                          <p:val>
                                            <p:strVal val="#ppt_h"/>
                                          </p:val>
                                        </p:tav>
                                      </p:tavLst>
                                    </p:anim>
                                    <p:anim calcmode="lin" valueType="num">
                                      <p:cBhvr>
                                        <p:cTn id="30" dur="500" fill="hold"/>
                                        <p:tgtEl>
                                          <p:spTgt spid="55313">
                                            <p:txEl>
                                              <p:pRg st="6" end="6"/>
                                            </p:txEl>
                                          </p:spTgt>
                                        </p:tgtEl>
                                        <p:attrNameLst>
                                          <p:attrName>style.rotation</p:attrName>
                                        </p:attrNameLst>
                                      </p:cBhvr>
                                      <p:tavLst>
                                        <p:tav tm="0">
                                          <p:val>
                                            <p:fltVal val="90"/>
                                          </p:val>
                                        </p:tav>
                                        <p:tav tm="100000">
                                          <p:val>
                                            <p:fltVal val="0"/>
                                          </p:val>
                                        </p:tav>
                                      </p:tavLst>
                                    </p:anim>
                                    <p:animEffect transition="in" filter="fade">
                                      <p:cBhvr>
                                        <p:cTn id="31" dur="500"/>
                                        <p:tgtEl>
                                          <p:spTgt spid="55313">
                                            <p:txEl>
                                              <p:pRg st="6" end="6"/>
                                            </p:txEl>
                                          </p:spTgt>
                                        </p:tgtEl>
                                      </p:cBhvr>
                                    </p:animEffect>
                                  </p:childTnLst>
                                </p:cTn>
                              </p:par>
                            </p:childTnLst>
                          </p:cTn>
                        </p:par>
                        <p:par>
                          <p:cTn id="32" fill="hold" nodeType="afterGroup">
                            <p:stCondLst>
                              <p:cond delay="3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55313">
                                            <p:txEl>
                                              <p:pRg st="8" end="8"/>
                                            </p:txEl>
                                          </p:spTgt>
                                        </p:tgtEl>
                                        <p:attrNameLst>
                                          <p:attrName>style.visibility</p:attrName>
                                        </p:attrNameLst>
                                      </p:cBhvr>
                                      <p:to>
                                        <p:strVal val="visible"/>
                                      </p:to>
                                    </p:set>
                                    <p:anim calcmode="lin" valueType="num">
                                      <p:cBhvr>
                                        <p:cTn id="35" dur="500" fill="hold"/>
                                        <p:tgtEl>
                                          <p:spTgt spid="5531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5313">
                                            <p:txEl>
                                              <p:pRg st="8" end="8"/>
                                            </p:txEl>
                                          </p:spTgt>
                                        </p:tgtEl>
                                        <p:attrNameLst>
                                          <p:attrName>ppt_h</p:attrName>
                                        </p:attrNameLst>
                                      </p:cBhvr>
                                      <p:tavLst>
                                        <p:tav tm="0">
                                          <p:val>
                                            <p:fltVal val="0"/>
                                          </p:val>
                                        </p:tav>
                                        <p:tav tm="100000">
                                          <p:val>
                                            <p:strVal val="#ppt_h"/>
                                          </p:val>
                                        </p:tav>
                                      </p:tavLst>
                                    </p:anim>
                                    <p:anim calcmode="lin" valueType="num">
                                      <p:cBhvr>
                                        <p:cTn id="37" dur="500" fill="hold"/>
                                        <p:tgtEl>
                                          <p:spTgt spid="55313">
                                            <p:txEl>
                                              <p:pRg st="8" end="8"/>
                                            </p:txEl>
                                          </p:spTgt>
                                        </p:tgtEl>
                                        <p:attrNameLst>
                                          <p:attrName>style.rotation</p:attrName>
                                        </p:attrNameLst>
                                      </p:cBhvr>
                                      <p:tavLst>
                                        <p:tav tm="0">
                                          <p:val>
                                            <p:fltVal val="90"/>
                                          </p:val>
                                        </p:tav>
                                        <p:tav tm="100000">
                                          <p:val>
                                            <p:fltVal val="0"/>
                                          </p:val>
                                        </p:tav>
                                      </p:tavLst>
                                    </p:anim>
                                    <p:animEffect transition="in" filter="fade">
                                      <p:cBhvr>
                                        <p:cTn id="38" dur="500"/>
                                        <p:tgtEl>
                                          <p:spTgt spid="553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22732</TotalTime>
  <Words>1400</Words>
  <Application>Microsoft Office PowerPoint</Application>
  <PresentationFormat>On-screen Show (4:3)</PresentationFormat>
  <Paragraphs>204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Century Gothic</vt:lpstr>
      <vt:lpstr>Comic Sans MS</vt:lpstr>
      <vt:lpstr>LCCLogo</vt:lpstr>
      <vt:lpstr>Maiandra GD</vt:lpstr>
      <vt:lpstr>Times New Roman</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Residential kit</vt:lpstr>
      <vt:lpstr>Kit for activities</vt:lpstr>
      <vt:lpstr>PowerPoint Presentation</vt:lpstr>
      <vt:lpstr>PowerPoint Presentation</vt:lpstr>
      <vt:lpstr>PowerPoint Presentation</vt:lpstr>
      <vt:lpstr>PowerPoint Presentation</vt:lpstr>
      <vt:lpstr>Learning Outside the Classroom experiences</vt:lpstr>
      <vt:lpstr>PowerPoint Presentation</vt:lpstr>
    </vt:vector>
  </TitlesOfParts>
  <Company>Leicestershire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LCC51186</dc:creator>
  <cp:lastModifiedBy>Andy Mawdsley</cp:lastModifiedBy>
  <cp:revision>121</cp:revision>
  <dcterms:created xsi:type="dcterms:W3CDTF">2006-06-19T15:55:53Z</dcterms:created>
  <dcterms:modified xsi:type="dcterms:W3CDTF">2023-05-11T13:28:51Z</dcterms:modified>
</cp:coreProperties>
</file>